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7"/>
  </p:notesMasterIdLst>
  <p:handoutMasterIdLst>
    <p:handoutMasterId r:id="rId18"/>
  </p:handoutMasterIdLst>
  <p:sldIdLst>
    <p:sldId id="304" r:id="rId5"/>
    <p:sldId id="314" r:id="rId6"/>
    <p:sldId id="308" r:id="rId7"/>
    <p:sldId id="288" r:id="rId8"/>
    <p:sldId id="299" r:id="rId9"/>
    <p:sldId id="310" r:id="rId10"/>
    <p:sldId id="318" r:id="rId11"/>
    <p:sldId id="319" r:id="rId12"/>
    <p:sldId id="320" r:id="rId13"/>
    <p:sldId id="321" r:id="rId14"/>
    <p:sldId id="322" r:id="rId15"/>
    <p:sldId id="305" r:id="rId16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Автор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3750" autoAdjust="0"/>
  </p:normalViewPr>
  <p:slideViewPr>
    <p:cSldViewPr snapToGrid="0">
      <p:cViewPr varScale="1">
        <p:scale>
          <a:sx n="114" d="100"/>
          <a:sy n="114" d="100"/>
        </p:scale>
        <p:origin x="414" y="10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452956-4B3B-4378-8348-8229ED2FE51C}" type="datetime1">
              <a:rPr lang="ru-RU" smtClean="0"/>
              <a:t>22.09.2023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62F71-77D4-4FC5-B9BE-D15191AC8034}" type="datetime1">
              <a:rPr lang="ru-RU" smtClean="0"/>
              <a:pPr/>
              <a:t>22.09.2023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34896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11425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837036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06264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Прямоугольник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ru-RU" noProof="0">
                <a:latin typeface="Calibri Light" panose="020F0302020204030204" pitchFamily="34" charset="0"/>
              </a:rPr>
              <a:t>6.53</a:t>
            </a:r>
          </a:p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Щелкните, чтобы изменить</a:t>
            </a:r>
          </a:p>
        </p:txBody>
      </p:sp>
      <p:grpSp>
        <p:nvGrpSpPr>
          <p:cNvPr id="10" name="Рисунок 16" descr="абстрактное цветное изображение зданий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Рыночное 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Текст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23" name="Текст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19" name="Дата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lang="ru" sz="1800" b="0" kern="1200" dirty="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Квадра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2" name="Текст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Дата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Стратегия развития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2" name="Текст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4" name="Текст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0" name="Текст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1" name="Текст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3" name="Текст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grpSp>
        <p:nvGrpSpPr>
          <p:cNvPr id="956" name="Рисунок 1925" descr="абстрактное цветное изображение зданий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959" name="Нижний колонтитул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9" name="Текст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0" name="Текст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1" name="Текст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2" name="Текст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3" name="Текст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4" name="Текст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5" name="Текст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6" name="Текст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7" name="Текст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8" name="Текст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9" name="Текст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0" name="Текст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1" name="Текст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2" name="Текст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3" name="Текст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4" name="Текст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5" name="Текст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6" name="Текст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7" name="Текст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8" name="Текст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9" name="Текст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0" name="Текст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1" name="Текст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2" name="Текст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3" name="Текст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4" name="Текст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Текст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элемента</a:t>
            </a:r>
          </a:p>
        </p:txBody>
      </p:sp>
      <p:sp>
        <p:nvSpPr>
          <p:cNvPr id="67" name="Текст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ru-RU" noProof="0"/>
              <a:t>месяц, год</a:t>
            </a:r>
          </a:p>
        </p:txBody>
      </p:sp>
      <p:sp>
        <p:nvSpPr>
          <p:cNvPr id="68" name="Дата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Финанс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Команда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5" name="Рисунок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9" name="Рисунок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3" name="Рисунок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Команда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1" name="Рисунок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3" name="Рисунок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5" name="Рисунок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7" name="Рисунок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24855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49659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5" name="Текст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55054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6" name="Текст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79260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9" name="Текст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0" name="Текст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3" name="Текст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4" name="Текст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7" name="Текст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8" name="Текст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5" name="Рисунок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7" name="Рисунок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9" name="Рисунок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61" name="Рисунок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Финансиров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7" name="Объект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8" name="Объект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Объект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0" name="Объект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2" name="Текст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4" name="Текст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6" name="Текст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7" name="Текст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8" name="Текст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1" name="Текст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О на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grpSp>
        <p:nvGrpSpPr>
          <p:cNvPr id="971" name="Рисунок 986" descr="абстрактное цветное изображение зданий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Сводка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Рисунок 20" descr="абстрактное цветное изображение зданий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75" name="Текст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Спасибо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ru-RU" noProof="0"/>
              <a:t>ЩЕЛКНИТЕ, ЧТОБЫ ИЗМЕНИТЬ СТИЛЬ ОБРАЗЦА ЗАГОЛОВКА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grpSp>
        <p:nvGrpSpPr>
          <p:cNvPr id="10" name="Рисунок 44" descr="абстрактное цветное изображение зданий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робле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57" descr="абстрактное цветное изображение зданий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91506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Реш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Рисунок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Обзор продукт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Рисунок 1029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9" name="Текст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2" name="Текст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3" name="Текст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4" name="Текст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Преимущества проду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4" name="Текст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5" name="Текст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grpSp>
        <p:nvGrpSpPr>
          <p:cNvPr id="7" name="Рисунок 795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Бизнес-модел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0" name="Текст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2</a:t>
            </a:r>
          </a:p>
        </p:txBody>
      </p:sp>
      <p:sp>
        <p:nvSpPr>
          <p:cNvPr id="16" name="Текст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3</a:t>
            </a:r>
          </a:p>
        </p:txBody>
      </p:sp>
      <p:sp>
        <p:nvSpPr>
          <p:cNvPr id="24" name="Текст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4</a:t>
            </a: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029460" y="3497316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052210" y="3487791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087225" y="3492554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Обзор ры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4" name="Дата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sv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/>
          <a:lstStyle/>
          <a:p>
            <a:pPr rtl="0">
              <a:lnSpc>
                <a:spcPct val="100000"/>
              </a:lnSpc>
            </a:pPr>
            <a:r>
              <a:rPr lang="ru-RU" dirty="0"/>
              <a:t>Родительский университет</a:t>
            </a:r>
          </a:p>
        </p:txBody>
      </p:sp>
      <p:sp>
        <p:nvSpPr>
          <p:cNvPr id="20" name="Подзаголовок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/>
          <a:lstStyle/>
          <a:p>
            <a:pPr rtl="0"/>
            <a:r>
              <a:rPr lang="ru-RU" dirty="0"/>
              <a:t>Физическая, социальная и психологическая адаптация 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0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F2A900BD-85B0-E516-9676-DC6209FE2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За высокие отметки давать ребенку деньги, которые он сможет потратить на личные нужды и не только повысит желание учится, но и поймет, каким трудом можно заработать деньги и как их правильно тратить.</a:t>
            </a:r>
            <a:endParaRPr lang="ru-BY" dirty="0">
              <a:latin typeface="+mj-lt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2A0C2573-DE89-2D64-4CFA-60578EB57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416" y="401917"/>
            <a:ext cx="10921167" cy="640080"/>
          </a:xfrm>
        </p:spPr>
        <p:txBody>
          <a:bodyPr>
            <a:normAutofit/>
          </a:bodyPr>
          <a:lstStyle/>
          <a:p>
            <a:r>
              <a:rPr lang="ru-RU" dirty="0"/>
              <a:t>Поиск нужного решения</a:t>
            </a:r>
            <a:endParaRPr lang="ru-BY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9832DC98-A383-F4A8-A8D4-0FAD6B3436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5416" y="1033147"/>
            <a:ext cx="10921166" cy="942251"/>
          </a:xfrm>
        </p:spPr>
        <p:txBody>
          <a:bodyPr/>
          <a:lstStyle/>
          <a:p>
            <a:r>
              <a:rPr lang="ru-RU" dirty="0"/>
              <a:t>Лучший способ развития учебной мотивации у ребенка – это…</a:t>
            </a:r>
            <a:endParaRPr lang="ru-BY" dirty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B7646BB2-149D-5684-ABCE-EFDFA39571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2667699"/>
            <a:ext cx="2743200" cy="3157154"/>
          </a:xfrm>
        </p:spPr>
        <p:txBody>
          <a:bodyPr>
            <a:normAutofit fontScale="85000" lnSpcReduction="10000"/>
          </a:bodyPr>
          <a:lstStyle/>
          <a:p>
            <a:r>
              <a:rPr lang="ru-RU" dirty="0">
                <a:latin typeface="+mj-lt"/>
              </a:rPr>
              <a:t>Заложить мотивацию – дело педагога. Задача родителей –прислушиваться ко всем рекомендациям учителя и поощрять успехи ребенка, а не ругать за каждый промах. Важно не «висеть» над ребенком, позволять ему самостоятельно решать многие учебные проблемы и объяснять важность не конкретного предмета, а системы знаний в целом</a:t>
            </a:r>
            <a:endParaRPr lang="ru-BY" dirty="0">
              <a:latin typeface="+mj-lt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5143375-DE68-D930-49F3-1900DA23F8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2667699"/>
            <a:ext cx="2743200" cy="2659310"/>
          </a:xfrm>
        </p:spPr>
        <p:txBody>
          <a:bodyPr>
            <a:normAutofit fontScale="92500"/>
          </a:bodyPr>
          <a:lstStyle/>
          <a:p>
            <a:r>
              <a:rPr lang="ru-RU" dirty="0">
                <a:latin typeface="+mj-lt"/>
              </a:rPr>
              <a:t>Натаскивать ребенка с помощью репетиторов, постоянно дополняя и расширяя его знания по предмету. Если это не работает, то нужно через систему наказаний (забирать телефон, компьютер, планшет) формировать осознанное отношение к учебе</a:t>
            </a:r>
            <a:endParaRPr lang="ru-BY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00203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8" grpId="0" build="p"/>
      <p:bldP spid="9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F2A900BD-85B0-E516-9676-DC6209FE2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Всегда должно быть что-то, о чем можно сказать ребенку. Если сказать же сказать больше нечего, то скажите ему, чтобы он умылся или убрал свою комнату</a:t>
            </a:r>
            <a:endParaRPr lang="ru-BY" dirty="0">
              <a:latin typeface="+mj-lt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2A0C2573-DE89-2D64-4CFA-60578EB57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416" y="401917"/>
            <a:ext cx="10921167" cy="640080"/>
          </a:xfrm>
        </p:spPr>
        <p:txBody>
          <a:bodyPr>
            <a:normAutofit/>
          </a:bodyPr>
          <a:lstStyle/>
          <a:p>
            <a:r>
              <a:rPr lang="ru-RU" dirty="0"/>
              <a:t>Поиск нужного решения</a:t>
            </a:r>
            <a:endParaRPr lang="ru-BY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9832DC98-A383-F4A8-A8D4-0FAD6B3436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5416" y="1033147"/>
            <a:ext cx="10921166" cy="942251"/>
          </a:xfrm>
        </p:spPr>
        <p:txBody>
          <a:bodyPr/>
          <a:lstStyle/>
          <a:p>
            <a:r>
              <a:rPr lang="ru-RU" dirty="0"/>
              <a:t>Какое из предложенных выражений лучше всего передает основную задачу родительского воспитания?</a:t>
            </a:r>
            <a:endParaRPr lang="ru-BY" dirty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B7646BB2-149D-5684-ABCE-EFDFA39571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Советы и разъяснения – это, конечно, хорошо. Но лучше, чтобы ребенок видел в вас личный пример того, как реагировать на конфликт, неудачу, ошибку. </a:t>
            </a:r>
            <a:endParaRPr lang="ru-BY" dirty="0">
              <a:latin typeface="+mj-lt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5143375-DE68-D930-49F3-1900DA23F8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Самое важное, что должен уметь делать ребенок – беспрекословно верить в авторитет родителей и слушаться их во всем. Научив ребенка послушанию можно научить его всему остальному</a:t>
            </a:r>
            <a:endParaRPr lang="ru-BY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08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8" grpId="0" build="p"/>
      <p:bldP spid="9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Заголовок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 rtlCol="0"/>
          <a:lstStyle/>
          <a:p>
            <a:pPr rtl="0"/>
            <a:r>
              <a:rPr lang="ru-RU" dirty="0"/>
              <a:t>СПАСИБО за внимание</a:t>
            </a:r>
          </a:p>
        </p:txBody>
      </p:sp>
      <p:sp>
        <p:nvSpPr>
          <p:cNvPr id="37" name="Текст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755583" cy="1798639"/>
          </a:xfrm>
        </p:spPr>
        <p:txBody>
          <a:bodyPr rtlCol="0">
            <a:normAutofit/>
          </a:bodyPr>
          <a:lstStyle/>
          <a:p>
            <a:pPr rtl="0"/>
            <a:r>
              <a:rPr lang="ru-RU" b="1" dirty="0"/>
              <a:t>Гайдук Роман Владимирович</a:t>
            </a:r>
          </a:p>
          <a:p>
            <a:pPr rtl="0"/>
            <a:r>
              <a:rPr lang="ru-RU" dirty="0"/>
              <a:t>80(29) 747-44-24</a:t>
            </a:r>
          </a:p>
          <a:p>
            <a:pPr rtl="0"/>
            <a:r>
              <a:rPr lang="en-US" dirty="0" err="1"/>
              <a:t>roman.gayduk@concord</a:t>
            </a:r>
            <a:r>
              <a:rPr lang="ru-RU" dirty="0"/>
              <a:t>-</a:t>
            </a:r>
            <a:r>
              <a:rPr lang="en-US" dirty="0"/>
              <a:t>school.by</a:t>
            </a:r>
            <a:endParaRPr lang="ru-RU" dirty="0"/>
          </a:p>
          <a:p>
            <a:pPr rtl="0"/>
            <a:r>
              <a:rPr lang="ru-RU" b="1" dirty="0"/>
              <a:t>Педагог-психолог</a:t>
            </a:r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АДАПТАЦИЯ к школе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1"/>
            <a:ext cx="4114800" cy="2896551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BY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это период приспособления ребенка к условиям образовательного учреждения, то есть </a:t>
            </a:r>
            <a:r>
              <a:rPr lang="ru-RU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его привычка</a:t>
            </a:r>
            <a:r>
              <a:rPr lang="ru-BY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к регулярным урокам, порядкам и новым людям (учителям и одноклассникам)</a:t>
            </a:r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Этапы адаптации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2730" y="1507808"/>
            <a:ext cx="3836118" cy="365760"/>
          </a:xfrm>
        </p:spPr>
        <p:txBody>
          <a:bodyPr rtlCol="0">
            <a:noAutofit/>
          </a:bodyPr>
          <a:lstStyle/>
          <a:p>
            <a:pPr rtl="0"/>
            <a:r>
              <a:rPr lang="ru-RU" dirty="0">
                <a:solidFill>
                  <a:schemeClr val="tx1"/>
                </a:solidFill>
              </a:rPr>
              <a:t>ОРИЕНТИРОВОЧНЫЙ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2730" y="1857083"/>
            <a:ext cx="3836118" cy="1188720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rtl="0"/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Ребенок</a:t>
            </a:r>
            <a:r>
              <a:rPr lang="ru-BY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осторожно присматривается к незнакомой обстановке, ее условиям и правилам. Он напряжен, может реагировать на новшества ярко и резко</a:t>
            </a:r>
            <a:endParaRPr lang="ru-RU" dirty="0"/>
          </a:p>
        </p:txBody>
      </p:sp>
      <p:sp>
        <p:nvSpPr>
          <p:cNvPr id="43" name="Текст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62730" y="4207433"/>
            <a:ext cx="4131160" cy="365760"/>
          </a:xfrm>
        </p:spPr>
        <p:txBody>
          <a:bodyPr rtlCol="0">
            <a:noAutofit/>
          </a:bodyPr>
          <a:lstStyle/>
          <a:p>
            <a:pPr rtl="0"/>
            <a:r>
              <a:rPr lang="ru-RU" dirty="0">
                <a:solidFill>
                  <a:schemeClr val="tx1"/>
                </a:solidFill>
              </a:rPr>
              <a:t>УСТОЙЧИВОЕ ПРИСПОСОБЛЕНИЕ</a:t>
            </a:r>
          </a:p>
        </p:txBody>
      </p:sp>
      <p:sp>
        <p:nvSpPr>
          <p:cNvPr id="54" name="Текст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62730" y="4573193"/>
            <a:ext cx="3864182" cy="1919681"/>
          </a:xfrm>
        </p:spPr>
        <p:txBody>
          <a:bodyPr rtlCol="0">
            <a:normAutofit fontScale="85000" lnSpcReduction="10000"/>
          </a:bodyPr>
          <a:lstStyle/>
          <a:p>
            <a:pPr algn="just"/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Ребенок</a:t>
            </a:r>
            <a:r>
              <a:rPr lang="ru-BY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достаточно уверен в выбранном формате поведения, приходит внутреннее осознание статуса: «Я теперь ученик школы, а это означает, что я должен учиться и вести себя хорошо». Этот последний этап ребенок преодолевает в срок от 5-6 недель до 1 года.</a:t>
            </a:r>
          </a:p>
        </p:txBody>
      </p:sp>
      <p:sp>
        <p:nvSpPr>
          <p:cNvPr id="21" name="Текст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681057" y="2880245"/>
            <a:ext cx="4387442" cy="365760"/>
          </a:xfrm>
        </p:spPr>
        <p:txBody>
          <a:bodyPr rtlCol="0">
            <a:noAutofit/>
          </a:bodyPr>
          <a:lstStyle/>
          <a:p>
            <a:pPr rtl="0"/>
            <a:r>
              <a:rPr lang="ru-RU" dirty="0">
                <a:solidFill>
                  <a:schemeClr val="tx1"/>
                </a:solidFill>
              </a:rPr>
              <a:t>НЕУСТОЙЧИВОЕ ПРИСПОСОБЛЕНИЕ</a:t>
            </a:r>
          </a:p>
        </p:txBody>
      </p:sp>
      <p:sp>
        <p:nvSpPr>
          <p:cNvPr id="82" name="Текст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681057" y="3201593"/>
            <a:ext cx="3924579" cy="1188720"/>
          </a:xfrm>
        </p:spPr>
        <p:txBody>
          <a:bodyPr rtlCol="0"/>
          <a:lstStyle/>
          <a:p>
            <a:pPr rtl="0"/>
            <a:r>
              <a:rPr lang="ru-BY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Ребенок приспосабливается к школе и старается выстроить оптимальное поведение в новых условиях. Реакции меняются на менее эмоциональные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81030" y="365125"/>
            <a:ext cx="6505143" cy="1873873"/>
          </a:xfrm>
        </p:spPr>
        <p:txBody>
          <a:bodyPr rtlCol="0">
            <a:normAutofit/>
          </a:bodyPr>
          <a:lstStyle/>
          <a:p>
            <a:pPr rtl="0"/>
            <a:r>
              <a:rPr lang="ru-RU" sz="5400" dirty="0"/>
              <a:t>Виды адаптации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81030" y="2649488"/>
            <a:ext cx="6719330" cy="365760"/>
          </a:xfrm>
        </p:spPr>
        <p:txBody>
          <a:bodyPr rtlCol="0">
            <a:noAutofit/>
          </a:bodyPr>
          <a:lstStyle/>
          <a:p>
            <a:pPr rtl="0"/>
            <a:r>
              <a:rPr lang="ru-RU" sz="4800" dirty="0">
                <a:solidFill>
                  <a:schemeClr val="tx1"/>
                </a:solidFill>
              </a:rPr>
              <a:t>СОЦИАЛЬНАЯ</a:t>
            </a: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81030" y="3281978"/>
            <a:ext cx="6719330" cy="365760"/>
          </a:xfrm>
        </p:spPr>
        <p:txBody>
          <a:bodyPr rtlCol="0">
            <a:noAutofit/>
          </a:bodyPr>
          <a:lstStyle/>
          <a:p>
            <a:pPr rtl="0"/>
            <a:r>
              <a:rPr lang="ru-RU" sz="4800" dirty="0">
                <a:solidFill>
                  <a:schemeClr val="tx1"/>
                </a:solidFill>
              </a:rPr>
              <a:t>ФИЗИОЛОГИЧЕСКАЯ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1030" y="3914468"/>
            <a:ext cx="6719330" cy="365760"/>
          </a:xfrm>
        </p:spPr>
        <p:txBody>
          <a:bodyPr rtlCol="0">
            <a:noAutofit/>
          </a:bodyPr>
          <a:lstStyle/>
          <a:p>
            <a:pPr rtl="0"/>
            <a:r>
              <a:rPr lang="ru-RU" sz="4800" dirty="0">
                <a:solidFill>
                  <a:schemeClr val="tx1"/>
                </a:solidFill>
              </a:rPr>
              <a:t>ПСИХОЛОГИЧЕСКАЯ</a:t>
            </a: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461165"/>
            <a:ext cx="10318690" cy="1325880"/>
          </a:xfrm>
        </p:spPr>
        <p:txBody>
          <a:bodyPr rtlCol="0"/>
          <a:lstStyle/>
          <a:p>
            <a:pPr rtl="0"/>
            <a:r>
              <a:rPr lang="ru-RU" dirty="0"/>
              <a:t>Трудности адаптации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2155926"/>
            <a:ext cx="4114800" cy="428755"/>
          </a:xfrm>
        </p:spPr>
        <p:txBody>
          <a:bodyPr rtlCol="0"/>
          <a:lstStyle/>
          <a:p>
            <a:pPr rtl="0"/>
            <a:r>
              <a:rPr lang="ru-RU" sz="3600" dirty="0">
                <a:solidFill>
                  <a:schemeClr val="tx1"/>
                </a:solidFill>
                <a:latin typeface="+mn-lt"/>
              </a:rPr>
              <a:t>НЕУСПЕВАЕМОСТЬ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3CE54DB-50A7-75EF-94D3-522AF983EB66}"/>
              </a:ext>
            </a:extLst>
          </p:cNvPr>
          <p:cNvSpPr txBox="1"/>
          <p:nvPr/>
        </p:nvSpPr>
        <p:spPr>
          <a:xfrm>
            <a:off x="1767910" y="2394427"/>
            <a:ext cx="728529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rtl="0"/>
            <a:r>
              <a:rPr lang="ru-RU" sz="3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ИЗБЕГАНИЕ ДЕЯТЕЛЬНОСТИ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AD90978-A2EA-55A4-35D6-08FD7821D4FA}"/>
              </a:ext>
            </a:extLst>
          </p:cNvPr>
          <p:cNvSpPr txBox="1"/>
          <p:nvPr/>
        </p:nvSpPr>
        <p:spPr>
          <a:xfrm>
            <a:off x="1767910" y="2817924"/>
            <a:ext cx="60974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rtl="0"/>
            <a:r>
              <a:rPr lang="ru-RU" sz="3600" dirty="0"/>
              <a:t>ИГНОРИРОВАНИЕ ПРАВИЛ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15D9699-F6A4-F9D9-66BF-0558617F6A73}"/>
              </a:ext>
            </a:extLst>
          </p:cNvPr>
          <p:cNvSpPr txBox="1"/>
          <p:nvPr/>
        </p:nvSpPr>
        <p:spPr>
          <a:xfrm>
            <a:off x="1767910" y="3230627"/>
            <a:ext cx="60974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rtl="0"/>
            <a:r>
              <a:rPr lang="ru-RU" sz="3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ЛЕНЬ</a:t>
            </a:r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АДАПТАЦИЯ И СЕМЬЯ</a:t>
            </a:r>
          </a:p>
        </p:txBody>
      </p:sp>
      <p:pic>
        <p:nvPicPr>
          <p:cNvPr id="26" name="Объект 25" descr="Контур здания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93975" y="2555081"/>
            <a:ext cx="914400" cy="914400"/>
          </a:xfrm>
        </p:spPr>
      </p:pic>
      <p:sp>
        <p:nvSpPr>
          <p:cNvPr id="22" name="Текст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Признание ребенка активным субъектом отношений</a:t>
            </a:r>
          </a:p>
          <a:p>
            <a:pPr rtl="0"/>
            <a:endParaRPr lang="ru-RU" noProof="1"/>
          </a:p>
        </p:txBody>
      </p:sp>
      <p:pic>
        <p:nvPicPr>
          <p:cNvPr id="28" name="Объект 27" descr="Контур группы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638800" y="2557462"/>
            <a:ext cx="914400" cy="914400"/>
          </a:xfrm>
        </p:spPr>
      </p:pic>
      <p:sp>
        <p:nvSpPr>
          <p:cNvPr id="20" name="Текст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 rtlCol="0">
            <a:normAutofit/>
          </a:bodyPr>
          <a:lstStyle/>
          <a:p>
            <a:pPr rtl="0"/>
            <a:r>
              <a:rPr lang="ru-RU" noProof="1"/>
              <a:t>Четкие, посильные и справедливые требования</a:t>
            </a:r>
          </a:p>
        </p:txBody>
      </p:sp>
      <p:sp>
        <p:nvSpPr>
          <p:cNvPr id="24" name="Текст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 rtlCol="0"/>
          <a:lstStyle/>
          <a:p>
            <a:pPr rtl="0"/>
            <a:r>
              <a:rPr lang="ru-RU" noProof="1"/>
              <a:t>Адекватный контроль и эмоциональное принятие</a:t>
            </a:r>
          </a:p>
        </p:txBody>
      </p:sp>
      <p:pic>
        <p:nvPicPr>
          <p:cNvPr id="30" name="Объект 29" descr="Открытая рука с контуром растения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691563" y="2553494"/>
            <a:ext cx="914400" cy="914400"/>
          </a:xfr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dirty="0">
              <a:latin typeface="Calibri Light" panose="020F0302020204030204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dirty="0">
              <a:latin typeface="Calibri Light" panose="020F0302020204030204" pitchFamily="34" charset="0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dirty="0">
              <a:latin typeface="Calibri Light" panose="020F0302020204030204" pitchFamily="34" charset="0"/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dirty="0">
              <a:latin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F2A900BD-85B0-E516-9676-DC6209FE2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Сказать ребенку, что сегодня вы хотите отдохнуть. Пусть он обратится к другому члену семьи за помощью или поиграет во что-нибудь другое, не требующее вашего участия. Ребенок должен понимать, что родители тоже должны отдыхать</a:t>
            </a:r>
            <a:endParaRPr lang="ru-BY" dirty="0">
              <a:latin typeface="+mj-lt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2A0C2573-DE89-2D64-4CFA-60578EB57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416" y="401917"/>
            <a:ext cx="10921167" cy="640080"/>
          </a:xfrm>
        </p:spPr>
        <p:txBody>
          <a:bodyPr>
            <a:normAutofit/>
          </a:bodyPr>
          <a:lstStyle/>
          <a:p>
            <a:r>
              <a:rPr lang="ru-RU" dirty="0"/>
              <a:t>Поиск нужного решения</a:t>
            </a:r>
            <a:endParaRPr lang="ru-BY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9832DC98-A383-F4A8-A8D4-0FAD6B3436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5416" y="1033147"/>
            <a:ext cx="10921166" cy="942251"/>
          </a:xfrm>
        </p:spPr>
        <p:txBody>
          <a:bodyPr/>
          <a:lstStyle/>
          <a:p>
            <a:r>
              <a:rPr lang="ru-RU" dirty="0"/>
              <a:t>Вы пришли домой с работы, где сильно устали. Не успели переодеться и поесть, как к вам подбегает ваш ребенок с просьбой поиграть с ним или помочь с заданием к школе.  </a:t>
            </a:r>
            <a:endParaRPr lang="ru-BY" dirty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B7646BB2-149D-5684-ABCE-EFDFA39571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2667699"/>
            <a:ext cx="2743200" cy="2659310"/>
          </a:xfrm>
        </p:spPr>
        <p:txBody>
          <a:bodyPr>
            <a:normAutofit fontScale="92500"/>
          </a:bodyPr>
          <a:lstStyle/>
          <a:p>
            <a:r>
              <a:rPr lang="ru-RU" dirty="0">
                <a:latin typeface="+mj-lt"/>
              </a:rPr>
              <a:t>Подобное необходимо оговаривать заранее, устанавливая перед ребенком четкие правила. Обязательно сказать ему, что вы поможете/поиграете с ним, но спустя какое-то время, когда отдохнете. Важно не только назначить точное время, но и исполнить договоренность </a:t>
            </a:r>
            <a:endParaRPr lang="ru-BY" dirty="0">
              <a:latin typeface="+mj-lt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5143375-DE68-D930-49F3-1900DA23F8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Усталость не повод отказывать ребенку в помощи/игре. Важно дать ему то внимание, которое он от вас требует, иначе это может вылиться в какие-нибудь психологические проблемы</a:t>
            </a:r>
            <a:endParaRPr lang="ru-BY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257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8" grpId="0" build="p"/>
      <p:bldP spid="9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F2A900BD-85B0-E516-9676-DC6209FE2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Лучше на это никак не реагировать. Со временем ребенок разовьет опрятность сам, глядя на других и слушая советы и замечания одноклассников</a:t>
            </a:r>
            <a:endParaRPr lang="ru-BY" dirty="0">
              <a:latin typeface="+mj-lt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2A0C2573-DE89-2D64-4CFA-60578EB57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416" y="401917"/>
            <a:ext cx="10921167" cy="640080"/>
          </a:xfrm>
        </p:spPr>
        <p:txBody>
          <a:bodyPr>
            <a:normAutofit/>
          </a:bodyPr>
          <a:lstStyle/>
          <a:p>
            <a:r>
              <a:rPr lang="ru-RU" dirty="0"/>
              <a:t>Поиск нужного решения</a:t>
            </a:r>
            <a:endParaRPr lang="ru-BY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9832DC98-A383-F4A8-A8D4-0FAD6B3436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5416" y="1033147"/>
            <a:ext cx="10921166" cy="942251"/>
          </a:xfrm>
        </p:spPr>
        <p:txBody>
          <a:bodyPr/>
          <a:lstStyle/>
          <a:p>
            <a:r>
              <a:rPr lang="ru-RU" dirty="0"/>
              <a:t>Ребенок в очередной раз пришел со школы в грязной одежде (пролил на себя клей, вымазал штаны на перемене, испачкал ручкой рубашку).</a:t>
            </a:r>
            <a:endParaRPr lang="ru-BY" dirty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B7646BB2-149D-5684-ABCE-EFDFA39571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2667699"/>
            <a:ext cx="2743200" cy="2659310"/>
          </a:xfrm>
        </p:spPr>
        <p:txBody>
          <a:bodyPr>
            <a:normAutofit/>
          </a:bodyPr>
          <a:lstStyle/>
          <a:p>
            <a:r>
              <a:rPr lang="ru-RU" dirty="0">
                <a:latin typeface="+mj-lt"/>
              </a:rPr>
              <a:t>Поговорить с ребенком и спокойно выяснить, почему он так измазался и что необходимо сделать в следующий раз, чтобы такого не произошло, периодически проговаривая это. Попросить его переодеться и помочь решить проблему (отнести вещи к стиральной машине)</a:t>
            </a:r>
            <a:endParaRPr lang="ru-BY" dirty="0">
              <a:latin typeface="+mj-lt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5143375-DE68-D930-49F3-1900DA23F8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Провести беседу с ребенком о том, каким трудом заработаны деньги на его одежду. Пусть он с малых лет учится понимать ценность вещей и следит за ними. Привести в пример других детей, которые слышат родителей и ходят опрятными</a:t>
            </a:r>
            <a:endParaRPr lang="ru-BY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8672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8" grpId="0" build="p"/>
      <p:bldP spid="9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F2A900BD-85B0-E516-9676-DC6209FE2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Выслушаете все, что вам скажут, но наказывать ребенка не станете. Они еще дети и многие вещи не осознают до конца. Главное, чтобы ребенок понимал, что он не виноват </a:t>
            </a:r>
            <a:endParaRPr lang="ru-BY" dirty="0">
              <a:latin typeface="+mj-lt"/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2A0C2573-DE89-2D64-4CFA-60578EB57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416" y="401917"/>
            <a:ext cx="10921167" cy="640080"/>
          </a:xfrm>
        </p:spPr>
        <p:txBody>
          <a:bodyPr>
            <a:normAutofit/>
          </a:bodyPr>
          <a:lstStyle/>
          <a:p>
            <a:r>
              <a:rPr lang="ru-RU" dirty="0"/>
              <a:t>Поиск нужного решения</a:t>
            </a:r>
            <a:endParaRPr lang="ru-BY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9832DC98-A383-F4A8-A8D4-0FAD6B3436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5416" y="1033147"/>
            <a:ext cx="10921166" cy="942251"/>
          </a:xfrm>
        </p:spPr>
        <p:txBody>
          <a:bodyPr/>
          <a:lstStyle/>
          <a:p>
            <a:r>
              <a:rPr lang="ru-RU" dirty="0"/>
              <a:t>Ваш ребенок стал участником школьного конфликта. Вас вызывают в школу для беседы по этому поводу.</a:t>
            </a:r>
            <a:endParaRPr lang="ru-BY" dirty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B7646BB2-149D-5684-ABCE-EFDFA39571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2667699"/>
            <a:ext cx="2743200" cy="2843868"/>
          </a:xfrm>
        </p:spPr>
        <p:txBody>
          <a:bodyPr>
            <a:normAutofit fontScale="77500" lnSpcReduction="20000"/>
          </a:bodyPr>
          <a:lstStyle/>
          <a:p>
            <a:r>
              <a:rPr lang="ru-RU" dirty="0">
                <a:latin typeface="+mj-lt"/>
              </a:rPr>
              <a:t>Перед тем, как ехать в школу, уточните у ребенка, что произошло. Такую же информацию уточните у классного руководителя/учителя. После беседы в школе обязательно объясните ребенку то, как стоит вести себя в подобных ситуациях и/или не провоцировать/поддаваться на провокации других</a:t>
            </a:r>
            <a:endParaRPr lang="ru-BY" dirty="0">
              <a:latin typeface="+mj-lt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5143375-DE68-D930-49F3-1900DA23F81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2667699"/>
            <a:ext cx="2743200" cy="2659310"/>
          </a:xfrm>
        </p:spPr>
        <p:txBody>
          <a:bodyPr/>
          <a:lstStyle/>
          <a:p>
            <a:r>
              <a:rPr lang="ru-RU" dirty="0">
                <a:latin typeface="+mj-lt"/>
              </a:rPr>
              <a:t>Не дожидаясь беседы сразу накажете ребенка, чтобы уже в школе дать понять, что правосудие свершилось. Возьмете поведение ребенка под жесткий контроль и будете постоянно звонить классному руководителю </a:t>
            </a:r>
            <a:endParaRPr lang="ru-BY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7647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8" grpId="0" build="p"/>
      <p:bldP spid="9" grpId="0" build="p"/>
    </p:bldLst>
  </p:timing>
</p:sld>
</file>

<file path=ppt/theme/theme1.xml><?xml version="1.0" encoding="utf-8"?>
<a:theme xmlns:a="http://schemas.openxmlformats.org/drawingml/2006/main" name="Тема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09_TF16411248_Win32" id="{BEF4CE98-E483-4D23-A12E-0988C57CDA45}" vid="{4D9BF8FD-79D1-4D2D-810B-DD6924BDB5C9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{B7A23DD5-DF5C-48E9-956E-D3E009628D85}tf16411248_win32</Template>
  <TotalTime>193</TotalTime>
  <Words>847</Words>
  <Application>Microsoft Office PowerPoint</Application>
  <PresentationFormat>Широкоэкранный</PresentationFormat>
  <Paragraphs>61</Paragraphs>
  <Slides>12</Slides>
  <Notes>7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9" baseType="lpstr">
      <vt:lpstr>Arial</vt:lpstr>
      <vt:lpstr>Avenir Next LT Pro Light</vt:lpstr>
      <vt:lpstr>Calibri</vt:lpstr>
      <vt:lpstr>Calibri Light</vt:lpstr>
      <vt:lpstr>Posterama</vt:lpstr>
      <vt:lpstr>Times New Roman</vt:lpstr>
      <vt:lpstr>Тема Office</vt:lpstr>
      <vt:lpstr>Родительский университет</vt:lpstr>
      <vt:lpstr>АДАПТАЦИЯ к школе</vt:lpstr>
      <vt:lpstr>Этапы адаптации</vt:lpstr>
      <vt:lpstr>Виды адаптации</vt:lpstr>
      <vt:lpstr>Трудности адаптации</vt:lpstr>
      <vt:lpstr>АДАПТАЦИЯ И СЕМЬЯ</vt:lpstr>
      <vt:lpstr>Поиск нужного решения</vt:lpstr>
      <vt:lpstr>Поиск нужного решения</vt:lpstr>
      <vt:lpstr>Поиск нужного решения</vt:lpstr>
      <vt:lpstr>Поиск нужного решения</vt:lpstr>
      <vt:lpstr>Поиск нужного решения</vt:lpstr>
      <vt:lpstr>СПАСИБО за внимание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СО СЛАЙДАМИ</dc:title>
  <dc:creator>Роман Владимирович Гайдук</dc:creator>
  <cp:lastModifiedBy>Роман Владимирович Гайдук</cp:lastModifiedBy>
  <cp:revision>5</cp:revision>
  <dcterms:created xsi:type="dcterms:W3CDTF">2023-09-15T11:58:59Z</dcterms:created>
  <dcterms:modified xsi:type="dcterms:W3CDTF">2023-09-22T10:40:46Z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