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9"/>
  </p:notesMasterIdLst>
  <p:handoutMasterIdLst>
    <p:handoutMasterId r:id="rId10"/>
  </p:handoutMasterIdLst>
  <p:sldIdLst>
    <p:sldId id="2549" r:id="rId2"/>
    <p:sldId id="2552" r:id="rId3"/>
    <p:sldId id="2553" r:id="rId4"/>
    <p:sldId id="2554" r:id="rId5"/>
    <p:sldId id="2548" r:id="rId6"/>
    <p:sldId id="2558" r:id="rId7"/>
    <p:sldId id="272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743" autoAdjust="0"/>
  </p:normalViewPr>
  <p:slideViewPr>
    <p:cSldViewPr snapToGrid="0">
      <p:cViewPr varScale="1">
        <p:scale>
          <a:sx n="57" d="100"/>
          <a:sy n="57" d="100"/>
        </p:scale>
        <p:origin x="108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01FC8B-EC93-C64D-BBD2-37E30DAF45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7D4734-4CAE-4B5B-A5BF-2204F730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778383-06DB-4BD5-A85F-ECB371CF56A5}" type="datetime1">
              <a:rPr lang="ru-RU" smtClean="0"/>
              <a:t>25.11.2023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2B580-7FF0-4890-9376-44BCC8DE4021}" type="datetime1">
              <a:rPr lang="ru-RU" smtClean="0"/>
              <a:pPr/>
              <a:t>25.11.2023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7D111EE-B1CE-3F40-8B0E-AB6A92B8545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34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36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89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84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533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757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50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E21E32-F3C5-449A-BB13-620A64EA5E22}" type="datetime1">
              <a:rPr lang="ru-RU" noProof="0" smtClean="0"/>
              <a:t>25.11.2023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dirty="0"/>
              <a:t>Щелкните, чтобы изменить подзаголовок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Треугольник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Треугольник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Треугольник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Треугольник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Треугольник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DC6CEA-EEF7-4407-9C90-90AAEB9C4E02}" type="datetime1">
              <a:rPr lang="ru-RU" noProof="0" smtClean="0"/>
              <a:t>25.11.2023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Треугольник 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Треугольник 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Треугольник 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rtlCol="0"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 rtlCol="0"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Узкий заголовок и объект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0E494-57DE-49FD-BE65-9F6028F201AC}" type="datetime1">
              <a:rPr lang="ru-RU" noProof="0" smtClean="0"/>
              <a:t>25.11.2023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Треугольник 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Треугольник 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rtlCol="0"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 rtlCol="0"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 узким объек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04249B-30E1-43D5-AB2D-F9BAE7E5D767}" type="datetime1">
              <a:rPr lang="ru-RU" noProof="0" smtClean="0"/>
              <a:t>25.11.2023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Треугольник 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Треугольник 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rtlCol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rtlCol="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Треугольник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 с изображением и именем ав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9BCF-31CA-45E6-96CC-BA129A116466}" type="datetime1">
              <a:rPr lang="ru-RU" noProof="0" smtClean="0"/>
              <a:t>25.11.2023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rtlCol="0"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Разместите здесь цитату</a:t>
            </a:r>
          </a:p>
        </p:txBody>
      </p:sp>
      <p:sp>
        <p:nvSpPr>
          <p:cNvPr id="13" name="Треугольник 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 (сле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7" name="Треугольник 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" name="Треугольник 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 (спра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Треугольник 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Треугольник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9" name="Треугольник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(горизонтально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6" name="Дата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rtlCol="0"/>
          <a:lstStyle/>
          <a:p>
            <a:pPr rtl="0"/>
            <a:fld id="{EB1BB59D-052A-4394-93F0-FCFFEACBDA0E}" type="datetime1">
              <a:rPr lang="ru-RU" noProof="0" smtClean="0"/>
              <a:t>25.11.2023</a:t>
            </a:fld>
            <a:endParaRPr lang="ru-RU" noProof="0" dirty="0"/>
          </a:p>
        </p:txBody>
      </p:sp>
      <p:sp>
        <p:nvSpPr>
          <p:cNvPr id="17" name="Нижний колонтитул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8" name="Номер слайда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9" name="Заголовок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реугольник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Треугольник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93410A-2FAD-4DB0-8AAD-50E579C8253A}" type="datetime1">
              <a:rPr lang="ru-RU" noProof="0" smtClean="0"/>
              <a:t>25.11.2023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9" name="Треугольник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_че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F423B-7D80-4197-93A6-B3BBF6D3981F}" type="datetime1">
              <a:rPr lang="ru-RU" noProof="0" smtClean="0"/>
              <a:t>25.11.2023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(черн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073FC2-DF50-43D9-861C-E76233AD77A3}" type="datetime1">
              <a:rPr lang="ru-RU" noProof="0" smtClean="0"/>
              <a:t>25.11.2023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_белы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BE3CB3-B8F4-4C8C-B783-42A4BC27AD95}" type="datetime1">
              <a:rPr lang="ru-RU" noProof="0" smtClean="0"/>
              <a:t>25.11.2023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белы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4D6618-3834-4B4B-9172-55CDDC16D680}" type="datetime1">
              <a:rPr lang="ru-RU" noProof="0" smtClean="0"/>
              <a:t>25.11.2023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Треугольник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400" noProof="0" dirty="0"/>
            </a:p>
          </p:txBody>
        </p:sp>
        <p:sp>
          <p:nvSpPr>
            <p:cNvPr id="15" name="Треугольник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400" noProof="0" dirty="0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545E4D-D81A-46A4-97A5-A855C0AC7B89}" type="datetime1">
              <a:rPr lang="ru-RU" noProof="0" smtClean="0"/>
              <a:t>25.11.2023</a:t>
            </a:fld>
            <a:endParaRPr lang="ru-RU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400" noProof="0" dirty="0"/>
            </a:p>
          </p:txBody>
        </p:sp>
        <p:sp>
          <p:nvSpPr>
            <p:cNvPr id="21" name="Треугольник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400" noProof="0" dirty="0"/>
            </a:p>
          </p:txBody>
        </p:sp>
      </p:grpSp>
      <p:sp>
        <p:nvSpPr>
          <p:cNvPr id="22" name="Текст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13765-BF7A-4639-8136-1DA108E9B0A8}" type="datetime1">
              <a:rPr lang="ru-RU" noProof="0" smtClean="0"/>
              <a:t>25.11.2023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Треугольник 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Треугольник 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rtlCol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rtlCol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BFDC4B46-13CB-467C-BAB7-6BC4728FDA3B}" type="datetime1">
              <a:rPr lang="ru-RU" noProof="0" smtClean="0"/>
              <a:t>25.11.2023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brakadabra.fun/54485-leto-jestetika-podrostkov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psychologies.ru/articles/chto-delat-esli-podrostok-ranit-seby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film.ru/articles/brat-za-brat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obrazovaka.ru/obschestvoznanie/chto-takoe-obschestvo-opredelenie-5-klas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xpertology.ru/plokhoe-povedenie-v-shkole-chto-delat-roditelya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uzopedia.ru/program/bakispec/2956/pro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04" y="863682"/>
            <a:ext cx="5481468" cy="3566160"/>
          </a:xfrm>
        </p:spPr>
        <p:txBody>
          <a:bodyPr rtlCol="0">
            <a:noAutofit/>
          </a:bodyPr>
          <a:lstStyle/>
          <a:p>
            <a:pPr rtl="0"/>
            <a:r>
              <a:rPr lang="ru-RU" sz="3400" dirty="0"/>
              <a:t>Факторы, способствующие развитию противоправного поведения у подростков. Основные механизмы формирования </a:t>
            </a:r>
            <a:r>
              <a:rPr lang="ru-RU" sz="3400" dirty="0" err="1"/>
              <a:t>дезадаптивного</a:t>
            </a:r>
            <a:r>
              <a:rPr lang="ru-RU" sz="3400" dirty="0"/>
              <a:t> поведения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C770EE27-FD77-894D-9D88-F5A548E1D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704" y="5072420"/>
            <a:ext cx="4567608" cy="1143000"/>
          </a:xfrm>
        </p:spPr>
        <p:txBody>
          <a:bodyPr rtlCol="0"/>
          <a:lstStyle/>
          <a:p>
            <a:pPr rtl="0"/>
            <a:r>
              <a:rPr lang="ru-RU" dirty="0"/>
              <a:t>РОДИТЕЛЬСКИЙ университет</a:t>
            </a:r>
          </a:p>
          <a:p>
            <a:pPr rtl="0"/>
            <a:endParaRPr lang="ru-RU" dirty="0"/>
          </a:p>
        </p:txBody>
      </p:sp>
      <p:pic>
        <p:nvPicPr>
          <p:cNvPr id="7" name="Рисунок 6" descr="Изображение выглядит как облако, небо, человек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E517C848-4F5D-70DE-AF13-A20AB224B3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015" r="19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5613A2D6-52A2-8C4D-985E-CB4BEE6B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34" y="597553"/>
            <a:ext cx="5422862" cy="5662894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dirty="0"/>
              <a:t>Подростковый возраст обычно характеризуется как переломный, переходный, критический момент созревания.</a:t>
            </a:r>
          </a:p>
          <a:p>
            <a:pPr marL="0" indent="0" rtl="0">
              <a:buNone/>
            </a:pPr>
            <a:r>
              <a:rPr lang="ru-RU" dirty="0"/>
              <a:t>Происходят различные изменения в деятельности организма, перестройка социальных взаимоотношений, появление новых форм межличностного взаимодействия, новых интересов. Также сильнее становится заметна тенденция к психологическому отдалению от семьи и школы, чаще проявляется желание быть самостоятельным, самоутвердится перед значимыми другими. </a:t>
            </a:r>
          </a:p>
          <a:p>
            <a:pPr marL="0" indent="0" rtl="0">
              <a:buNone/>
            </a:pPr>
            <a:r>
              <a:rPr lang="ru-RU" dirty="0"/>
              <a:t>Предпочтения в общении и взаимодействии отдается тем, кто «понимает» и принимает.</a:t>
            </a:r>
          </a:p>
        </p:txBody>
      </p:sp>
      <p:pic>
        <p:nvPicPr>
          <p:cNvPr id="7" name="Рисунок 6" descr="Изображение выглядит как человек, на открытом воздухе, одежд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D0802FDE-9429-8050-0AA4-FF4E3A5FC1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464" r="22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28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2DB43733-30CE-AC40-BAAC-BE6530B8E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0675" y="1303867"/>
            <a:ext cx="3984258" cy="5233853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dirty="0"/>
              <a:t>Нормальное поведение подростка проявляется в своевременном и корректном реагировании на кризисные жизненные ситуации. </a:t>
            </a:r>
          </a:p>
          <a:p>
            <a:pPr marL="0" indent="0" rtl="0">
              <a:buNone/>
            </a:pPr>
            <a:r>
              <a:rPr lang="ru-RU" dirty="0"/>
              <a:t>Если же поведение сильно отличается от принятых в обществе норм и правил, тогда стоит говорить о асоциальном, девиантном, противоправном поведении. </a:t>
            </a:r>
          </a:p>
          <a:p>
            <a:pPr marL="0" indent="0" rtl="0">
              <a:buNone/>
            </a:pPr>
            <a:r>
              <a:rPr lang="ru-RU" dirty="0"/>
              <a:t>Но всегда ли это личный, осознанный выбор подростка и в каких случаях такое поведение может скрывать за собой что-то большее?</a:t>
            </a:r>
          </a:p>
        </p:txBody>
      </p:sp>
      <p:pic>
        <p:nvPicPr>
          <p:cNvPr id="9" name="Рисунок 8" descr="Изображение выглядит как человек, Человеческое лицо, на открытом воздухе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5E593DC-AA36-901E-3585-7D82CD9D61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656" r="16656"/>
          <a:stretch>
            <a:fillRect/>
          </a:stretch>
        </p:blipFill>
        <p:spPr>
          <a:xfrm flipH="1">
            <a:off x="1112606" y="320280"/>
            <a:ext cx="6217440" cy="6217440"/>
          </a:xfrm>
        </p:spPr>
      </p:pic>
    </p:spTree>
    <p:extLst>
      <p:ext uri="{BB962C8B-B14F-4D97-AF65-F5344CB8AC3E}">
        <p14:creationId xmlns:p14="http://schemas.microsoft.com/office/powerpoint/2010/main" val="128398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6A39CFE-F193-9048-BE90-69178B4C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575" y="1303867"/>
            <a:ext cx="3521695" cy="4605866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ru-RU" dirty="0"/>
              <a:t>Физические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Психические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Педагогические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Социальные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CB5DE7-C0EC-D942-81AE-50AB9E5F55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18426" y="745067"/>
            <a:ext cx="3304279" cy="531935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ru-RU" dirty="0"/>
              <a:t>Заболевания и нарушения работы отдельных органов и систем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r>
              <a:rPr lang="ru-RU" dirty="0"/>
              <a:t>Нарушения эмоционально-волевой сферы, ЗПРР, наличие психологических проблем и трудностей, одаренность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r>
              <a:rPr lang="ru-RU" dirty="0"/>
              <a:t>Нормы получения общего образования, уровень учебной мотивации и отношения к педагогам, школе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r>
              <a:rPr lang="ru-RU" dirty="0"/>
              <a:t>Усвоение социальных норм и правил поведения, наличие трудностей в социальной адаптации, неопределенность социального положения</a:t>
            </a:r>
          </a:p>
        </p:txBody>
      </p:sp>
      <p:pic>
        <p:nvPicPr>
          <p:cNvPr id="7" name="Рисунок 6" descr="Изображение выглядит как металл, тень, забор&#10;&#10;Автоматически созданное описание">
            <a:extLst>
              <a:ext uri="{FF2B5EF4-FFF2-40B4-BE49-F238E27FC236}">
                <a16:creationId xmlns:a16="http://schemas.microsoft.com/office/drawing/2014/main" id="{EB0ED9F3-8DB0-F424-3EAD-77B243C5DA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996" r="219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793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DF5302-8BAF-DD47-A375-773B74B6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600"/>
              <a:t>Формы противоправного, дезадаптивного поведения:</a:t>
            </a:r>
            <a:br>
              <a:rPr lang="ru-RU" sz="3600"/>
            </a:br>
            <a:r>
              <a:rPr lang="ru-RU" sz="3600">
                <a:solidFill>
                  <a:srgbClr val="FFC000"/>
                </a:solidFill>
              </a:rPr>
              <a:t>Девиантное </a:t>
            </a:r>
            <a:br>
              <a:rPr lang="ru-RU" sz="3600">
                <a:solidFill>
                  <a:srgbClr val="FFC000"/>
                </a:solidFill>
              </a:rPr>
            </a:br>
            <a:r>
              <a:rPr lang="ru-RU" sz="3600">
                <a:solidFill>
                  <a:srgbClr val="FFC000"/>
                </a:solidFill>
              </a:rPr>
              <a:t>Аддиктивное</a:t>
            </a:r>
            <a:br>
              <a:rPr lang="ru-RU" sz="3600">
                <a:solidFill>
                  <a:srgbClr val="FFC000"/>
                </a:solidFill>
              </a:rPr>
            </a:br>
            <a:r>
              <a:rPr lang="ru-RU" sz="3600">
                <a:solidFill>
                  <a:srgbClr val="FFC000"/>
                </a:solidFill>
              </a:rPr>
              <a:t>Делинквентное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BCD9FD-7611-091F-DD65-04464274AF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268" r="11268"/>
          <a:stretch>
            <a:fillRect/>
          </a:stretch>
        </p:blipFill>
        <p:spPr>
          <a:xfrm>
            <a:off x="5546385" y="100771"/>
            <a:ext cx="5704114" cy="5148070"/>
          </a:xfrm>
        </p:spPr>
      </p:pic>
    </p:spTree>
    <p:extLst>
      <p:ext uri="{BB962C8B-B14F-4D97-AF65-F5344CB8AC3E}">
        <p14:creationId xmlns:p14="http://schemas.microsoft.com/office/powerpoint/2010/main" val="251533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812800"/>
            <a:ext cx="10452848" cy="5151471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000" dirty="0">
                <a:solidFill>
                  <a:srgbClr val="FFC000"/>
                </a:solidFill>
              </a:rPr>
              <a:t>ДЕВИАНТНОЕ ПОВЕДЕНИЕ </a:t>
            </a:r>
            <a:r>
              <a:rPr lang="ru-RU" sz="2000" dirty="0"/>
              <a:t>– нарушение соответствующих возрасту социальных норм и правил поведения, свойственных в семейных, школьных, иных социальных отношениях (повышенная агрессия, нежелание учиться, демонстративность в поведении, бродяжничество, суицидальные попытки и мысли).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r>
              <a:rPr lang="ru-RU" dirty="0">
                <a:solidFill>
                  <a:srgbClr val="FFC000"/>
                </a:solidFill>
              </a:rPr>
              <a:t>ДЕЛИНКВЕНТНОЕ ПОВЕДЕНИЕ </a:t>
            </a:r>
            <a:r>
              <a:rPr lang="ru-RU" dirty="0"/>
              <a:t>– асоциальные поступки, сложившиеся в определенный устойчивый стереотип поведения, влекущего нарушение общественного порядка (оскорбления, поджоги, побои, кражи и т.п.).</a:t>
            </a:r>
          </a:p>
          <a:p>
            <a:pPr marL="0" indent="0" rtl="0">
              <a:buNone/>
            </a:pPr>
            <a:endParaRPr lang="ru-RU" sz="2000" dirty="0"/>
          </a:p>
          <a:p>
            <a:pPr marL="0" indent="0" rtl="0">
              <a:buNone/>
            </a:pPr>
            <a:r>
              <a:rPr lang="ru-RU" dirty="0">
                <a:solidFill>
                  <a:srgbClr val="FFC000"/>
                </a:solidFill>
              </a:rPr>
              <a:t>АДДИКТИВНОЕ ПОВЕДЕНИЕ </a:t>
            </a:r>
            <a:r>
              <a:rPr lang="ru-RU" dirty="0"/>
              <a:t>– бегство от существующих проблем и сложностей через уход «в свой мир» путем изменения состояния сознания, проявляющееся в различных зависимостях (алкоголизм, табакокурение, употребление наркотиков, игромания, </a:t>
            </a:r>
            <a:r>
              <a:rPr lang="ru-RU" dirty="0" err="1"/>
              <a:t>лудомания</a:t>
            </a:r>
            <a:r>
              <a:rPr lang="ru-RU" dirty="0"/>
              <a:t> и т.п.).</a:t>
            </a:r>
            <a:endParaRPr lang="ru-RU" sz="2000" dirty="0"/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sz="2000" dirty="0"/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9275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12556B-F5FB-4FD7-B7D7-CA0BCE681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3589868"/>
            <a:ext cx="10452848" cy="248175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dirty="0">
                <a:solidFill>
                  <a:srgbClr val="FFC000"/>
                </a:solidFill>
              </a:rPr>
              <a:t>ИНФОРМАЦИОННЫЙ</a:t>
            </a:r>
            <a:r>
              <a:rPr lang="ru-RU" dirty="0"/>
              <a:t> – информирование подростков о правах и обязанностях, о требованиях к выполнению социальных норм;</a:t>
            </a:r>
          </a:p>
          <a:p>
            <a:pPr marL="0" indent="0" rtl="0">
              <a:buNone/>
            </a:pPr>
            <a:r>
              <a:rPr lang="ru-RU" dirty="0">
                <a:solidFill>
                  <a:srgbClr val="FFC000"/>
                </a:solidFill>
              </a:rPr>
              <a:t>СОЦИАЛЬНО-ПРОФИЛАКТИЧЕСКИЙ</a:t>
            </a:r>
            <a:r>
              <a:rPr lang="ru-RU" dirty="0"/>
              <a:t> – выявление и устранение причин и условий формирования противоправного поведения;</a:t>
            </a:r>
          </a:p>
          <a:p>
            <a:pPr marL="0" indent="0" rtl="0">
              <a:buNone/>
            </a:pPr>
            <a:r>
              <a:rPr lang="ru-RU" dirty="0">
                <a:solidFill>
                  <a:srgbClr val="FFC000"/>
                </a:solidFill>
              </a:rPr>
              <a:t>МЕДИК-БИОЛОГИЧЕСКИЙ</a:t>
            </a:r>
            <a:r>
              <a:rPr lang="ru-RU" dirty="0"/>
              <a:t> – меры лечебно-профилактического характера;</a:t>
            </a:r>
          </a:p>
          <a:p>
            <a:pPr marL="0" indent="0" rtl="0">
              <a:buNone/>
            </a:pPr>
            <a:r>
              <a:rPr lang="ru-RU" dirty="0">
                <a:solidFill>
                  <a:srgbClr val="FFC000"/>
                </a:solidFill>
              </a:rPr>
              <a:t>СОЦИАЛЬНО-ПЕДАГОГИЧЕСКИЙ</a:t>
            </a:r>
            <a:r>
              <a:rPr lang="ru-RU" dirty="0"/>
              <a:t> – восстановление и коррекция личности </a:t>
            </a:r>
            <a:r>
              <a:rPr lang="ru-RU" dirty="0" err="1"/>
              <a:t>подротска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7A8ED-CA98-4644-AF2D-8C0F21F7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446713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000" dirty="0"/>
              <a:t>Подходы к профилактике:</a:t>
            </a:r>
          </a:p>
        </p:txBody>
      </p:sp>
      <p:pic>
        <p:nvPicPr>
          <p:cNvPr id="11" name="Рисунок 10" descr="Изображение выглядит как человек, одежда, Человеческое лицо, Танец&#10;&#10;Автоматически созданное описание">
            <a:extLst>
              <a:ext uri="{FF2B5EF4-FFF2-40B4-BE49-F238E27FC236}">
                <a16:creationId xmlns:a16="http://schemas.microsoft.com/office/drawing/2014/main" id="{E9278327-6714-5DF2-49C4-4D24478E15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3783" b="337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960886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спективаVTI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601_TF11344857.potx" id="{76DE1DE2-F9C0-4364-B4FA-02FC73A545F7}" vid="{8A3957A4-7D6B-4125-9C8A-8A7742A1736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конференции с геометрическим оформлением</Template>
  <TotalTime>26</TotalTime>
  <Words>387</Words>
  <Application>Microsoft Office PowerPoint</Application>
  <PresentationFormat>Широкоэкранный</PresentationFormat>
  <Paragraphs>36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РетроспективаVTI</vt:lpstr>
      <vt:lpstr>Факторы, способствующие развитию противоправного поведения у подростков. Основные механизмы формирования дезадаптивного поведения</vt:lpstr>
      <vt:lpstr>Презентация PowerPoint</vt:lpstr>
      <vt:lpstr>Презентация PowerPoint</vt:lpstr>
      <vt:lpstr>Физические   Психические   Педагогические   Социальные </vt:lpstr>
      <vt:lpstr>Формы противоправного, дезадаптивного поведения: Девиантное  Аддиктивное Делинквентное</vt:lpstr>
      <vt:lpstr>Презентация PowerPoint</vt:lpstr>
      <vt:lpstr>Подходы к профилактике: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конференции</dc:title>
  <dc:creator>Роман Владимирович Гайдук</dc:creator>
  <cp:lastModifiedBy>Роман Владимирович Гайдук</cp:lastModifiedBy>
  <cp:revision>2</cp:revision>
  <dcterms:created xsi:type="dcterms:W3CDTF">2023-11-25T07:38:59Z</dcterms:created>
  <dcterms:modified xsi:type="dcterms:W3CDTF">2023-11-25T08:05:53Z</dcterms:modified>
</cp:coreProperties>
</file>