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0" r:id="rId6"/>
    <p:sldId id="257" r:id="rId7"/>
    <p:sldId id="261" r:id="rId8"/>
    <p:sldId id="274" r:id="rId9"/>
    <p:sldId id="266" r:id="rId10"/>
    <p:sldId id="275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32" autoAdjust="0"/>
  </p:normalViewPr>
  <p:slideViewPr>
    <p:cSldViewPr snapToGrid="0">
      <p:cViewPr varScale="1">
        <p:scale>
          <a:sx n="57" d="100"/>
          <a:sy n="57" d="100"/>
        </p:scale>
        <p:origin x="108" y="12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52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07C05672-1454-4414-8E9F-57C3C41CD556}" type="datetime1">
              <a:rPr lang="ru-RU" smtClean="0"/>
              <a:t>19.12.2023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37B95B5C-AE81-486B-8299-C690ADF0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CE33381F-496F-4E40-BB1C-AE9C65416224}" type="datetime1">
              <a:rPr lang="ru-RU" smtClean="0"/>
              <a:pPr/>
              <a:t>19.12.2023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6922D2F8-28A7-48E8-ADD3-E9583D47D83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6922D2F8-28A7-48E8-ADD3-E9583D47D8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8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6922D2F8-28A7-48E8-ADD3-E9583D47D8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6922D2F8-28A7-48E8-ADD3-E9583D47D8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5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6922D2F8-28A7-48E8-ADD3-E9583D47D8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7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6922D2F8-28A7-48E8-ADD3-E9583D47D8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6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6922D2F8-28A7-48E8-ADD3-E9583D47D8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6922D2F8-28A7-48E8-ADD3-E9583D47D8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3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rtlCol="0" anchor="b"/>
          <a:lstStyle>
            <a:lvl1pPr>
              <a:defRPr lang="ru-RU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ru-RU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080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рыночных возможност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Графический объект 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 rtlCol="0"/>
          <a:lstStyle>
            <a:lvl1pPr algn="ctr"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ru-RU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подзаголовок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4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подзаголовок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ru-RU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подзаголовок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4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подзаголовок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ru-RU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подзаголовок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4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подзаголовок</a:t>
            </a:r>
          </a:p>
        </p:txBody>
      </p:sp>
      <p:sp>
        <p:nvSpPr>
          <p:cNvPr id="21" name="Нижний колонтитул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22" name="Номер слайда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23" name="Дата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конкур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Графический объект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 rtlCol="0"/>
          <a:lstStyle>
            <a:lvl1pPr algn="ctr"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подзаголовок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Добавьте текст сюда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подзаголовок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Добавьте текст сюда</a:t>
            </a:r>
          </a:p>
        </p:txBody>
      </p:sp>
      <p:sp>
        <p:nvSpPr>
          <p:cNvPr id="21" name="Нижний колонтитул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22" name="Номер слайда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23" name="Дата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3272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конкуренты, верс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 rtlCol="0"/>
          <a:lstStyle>
            <a:lvl1pPr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40" name="Текст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800" b="1" cap="all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54" name="Текст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600" b="1" cap="all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49" name="Текст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38" name="Текст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44" name="Текст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800" b="1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42" name="Текст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800" b="1" cap="all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46" name="Текст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800" b="1" cap="all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34" name="Текст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48" name="Текст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800" b="1" cap="all" spc="200" baseline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ижний колонтитул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22" name="Номер слайда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23" name="Дата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тегия развит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rtlCol="0" anchor="b"/>
          <a:lstStyle>
            <a:lvl1pPr algn="ctr"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Текст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подзаголовок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ru-RU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2" name="Нижний колонтитул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14" name="Дата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пуляр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Графический объект 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rtlCol="0" anchor="b"/>
          <a:lstStyle>
            <a:lvl1pPr algn="ctr"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подзаголовок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ru-RU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ru-RU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ru-RU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ru-RU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ru-RU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6" name="Текст 14">
            <a:extLst>
              <a:ext uri="{FF2B5EF4-FFF2-40B4-BE49-F238E27FC236}">
                <a16:creationId xmlns:a16="http://schemas.microsoft.com/office/drawing/2014/main" id="{EF233E3C-C99A-4345-9504-B06740BBAB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83159" y="3186346"/>
            <a:ext cx="578977" cy="366359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55" name="Текст 14">
            <a:extLst>
              <a:ext uri="{FF2B5EF4-FFF2-40B4-BE49-F238E27FC236}">
                <a16:creationId xmlns:a16="http://schemas.microsoft.com/office/drawing/2014/main" id="{406787F7-1112-4CC9-8FD0-D3583902DE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83159" y="3699738"/>
            <a:ext cx="578977" cy="366359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54" name="Текст 14">
            <a:extLst>
              <a:ext uri="{FF2B5EF4-FFF2-40B4-BE49-F238E27FC236}">
                <a16:creationId xmlns:a16="http://schemas.microsoft.com/office/drawing/2014/main" id="{99FA8680-9A76-4984-9EF3-619FF82EF7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83159" y="4213130"/>
            <a:ext cx="578977" cy="366359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53" name="Текст 14">
            <a:extLst>
              <a:ext uri="{FF2B5EF4-FFF2-40B4-BE49-F238E27FC236}">
                <a16:creationId xmlns:a16="http://schemas.microsoft.com/office/drawing/2014/main" id="{CB4D59B1-4953-4B1A-9812-770624E09F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83159" y="4726522"/>
            <a:ext cx="578977" cy="366359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52" name="Текст 14">
            <a:extLst>
              <a:ext uri="{FF2B5EF4-FFF2-40B4-BE49-F238E27FC236}">
                <a16:creationId xmlns:a16="http://schemas.microsoft.com/office/drawing/2014/main" id="{95F87D86-6041-4E3C-BB75-D69D0BE78A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83159" y="5239913"/>
            <a:ext cx="578977" cy="366359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82" name="Текст 14">
            <a:extLst>
              <a:ext uri="{FF2B5EF4-FFF2-40B4-BE49-F238E27FC236}">
                <a16:creationId xmlns:a16="http://schemas.microsoft.com/office/drawing/2014/main" id="{634E901B-B6DE-434D-897D-F1CBD4C850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83158" y="5757105"/>
            <a:ext cx="578977" cy="366359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id="{1205833E-1296-4429-98BC-86ED5E75B7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6287" y="5930807"/>
            <a:ext cx="680833" cy="553488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4ADE2985-788D-4E06-BD6E-2DAB0780CC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3623" y="5930807"/>
            <a:ext cx="717943" cy="553488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FAA1F6E3-EB96-4B94-BB57-05FD3C6316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8590" y="5929991"/>
            <a:ext cx="688462" cy="553488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A59FA224-FF57-40F3-9DE2-A9E5663CA4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44388" y="5929991"/>
            <a:ext cx="680835" cy="553488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:a16="http://schemas.microsoft.com/office/drawing/2014/main" id="{B54D6B4E-0A06-4D7F-A784-E937A895E8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72728" y="5929991"/>
            <a:ext cx="717942" cy="553488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CBAACD0B-92AC-4BB5-B2A1-E707BF046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93151" y="3356785"/>
            <a:ext cx="4296522" cy="2583500"/>
            <a:chOff x="6593151" y="3356785"/>
            <a:chExt cx="4296522" cy="2583500"/>
          </a:xfrm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5621DF36-2E24-4250-8EA9-A4F738405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3873977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519F31A0-FCE5-444A-9B67-BAD40A29F0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3356785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32EB8C64-26D1-49F5-BA35-75904015FB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5940285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97ED0880-E9DE-43CA-BBF7-379FADCCAD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5417240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0ECB90AC-2E9C-4DA6-9DE3-DC040D0710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4908361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3D64C7F2-BB5D-48DC-9D4E-C23102C15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93151" y="4393627"/>
              <a:ext cx="4296522" cy="0"/>
            </a:xfrm>
            <a:prstGeom prst="line">
              <a:avLst/>
            </a:prstGeom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55D8F5-8A01-4257-9CE6-A1B977F3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56287" y="5431011"/>
            <a:ext cx="680833" cy="501361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F2C8F2-9655-45C9-AEF1-0F524E904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86167" y="4913817"/>
            <a:ext cx="680834" cy="101855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458165E-0BB4-4621-BC5C-EB2DDE22E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6048" y="4396625"/>
            <a:ext cx="680835" cy="1534931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4798AF-A852-4991-B42B-A74C23574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4388" y="3879433"/>
            <a:ext cx="680835" cy="205212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BCA52D7-A558-4733-BD5C-28751C99A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75270" y="3362241"/>
            <a:ext cx="680836" cy="256931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12" name="Нижний колонтитул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14" name="Дата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ухлетний план действ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Графический объект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 rtlCol="0"/>
          <a:lstStyle>
            <a:lvl1pPr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1" name="Текст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22" name="Текст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23" name="Текст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13" name="Текст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год</a:t>
            </a:r>
          </a:p>
        </p:txBody>
      </p:sp>
      <p:sp>
        <p:nvSpPr>
          <p:cNvPr id="42" name="Текст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43" name="Текст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44" name="Текст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45" name="Текст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46" name="Текст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47" name="Текст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48" name="Текст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49" name="Текст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50" name="Текст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51" name="Текст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52" name="Текст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53" name="Текст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24" name="Текст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25" name="Текст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1" cap="none" spc="0" baseline="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26" name="Текст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14" name="Текст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ru-RU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год</a:t>
            </a:r>
          </a:p>
        </p:txBody>
      </p:sp>
      <p:sp>
        <p:nvSpPr>
          <p:cNvPr id="66" name="Текст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67" name="Текст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68" name="Текст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69" name="Текст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70" name="Текст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71" name="Текст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72" name="Текст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73" name="Текст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74" name="Текст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75" name="Текст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76" name="Текст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77" name="Текст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Нижний колонтитул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14" name="Дата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овые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Графический объект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 rtlCol="0"/>
          <a:lstStyle>
            <a:lvl1pPr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 rtlCol="0"/>
          <a:lstStyle>
            <a:lvl1pPr>
              <a:defRPr lang="ru-RU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ru-RU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ru-RU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ru-RU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ru-RU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Нижний колонтитул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14" name="Дата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комство с командой от 4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377440"/>
            <a:ext cx="1939480" cy="2115505"/>
          </a:xfrm>
          <a:prstGeom prst="rect">
            <a:avLst/>
          </a:prstGeom>
        </p:spPr>
        <p:txBody>
          <a:bodyPr rtlCol="0" anchor="ctr"/>
          <a:lstStyle>
            <a:lvl1pPr algn="ctr"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7" name="Рисунок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6" name="Рисунок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31" name="Текст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39" name="Нижний колонтитул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40" name="Номер слайда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41" name="Дата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комство с командой от 8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11226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0000"/>
              </a:lnSpc>
              <a:spcBef>
                <a:spcPts val="1000"/>
              </a:spcBef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4" name="Рисунок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81" name="Рисунок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85" name="Рисунок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87" name="Рисунок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41" name="Текст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42" name="Текст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43" name="Текст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44" name="Текст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45" name="Текст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46" name="Текст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47" name="Текст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48" name="Текст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97" name="Рисунок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99" name="Рисунок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01" name="Рисунок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03" name="Рисунок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ru-RU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73" name="Текст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74" name="Текст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75" name="Текст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76" name="Текст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77" name="Текст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78" name="Текст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79" name="Текст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имя</a:t>
            </a:r>
          </a:p>
        </p:txBody>
      </p:sp>
      <p:sp>
        <p:nvSpPr>
          <p:cNvPr id="80" name="Текст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10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105" name="Нижний колонтитул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06" name="Номер слайда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107" name="Дата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Графический объект 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 rtlCol="0"/>
          <a:lstStyle>
            <a:lvl1pPr algn="ctr"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4000" b="1" cap="all" spc="4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49" name="Текст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4000" b="1" cap="all" spc="4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4000" b="1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4000" b="1" cap="all" spc="4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37" name="Текст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600" b="1" cap="none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38" name="Текст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39" name="Текст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600" b="1" cap="none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40" name="Текст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41" name="Текст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600" b="1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42" name="Текст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43" name="Текст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600" b="1" cap="none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44" name="Текст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ru-RU" sz="12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2" name="Нижний колонтитул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14" name="Дата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н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Графический объект 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 rtlCol="0"/>
          <a:lstStyle>
            <a:lvl1pPr>
              <a:defRPr lang="ru-RU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16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 rtlCol="0"/>
          <a:lstStyle>
            <a:lvl1pPr marL="0" indent="0" algn="ctr">
              <a:buFont typeface="+mj-lt"/>
              <a:buNone/>
              <a:defRPr lang="ru-RU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20" name="Нижний колонтитул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21" name="Номер слайда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22" name="Дата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22609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Графический объект 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 rtlCol="0"/>
          <a:lstStyle>
            <a:lvl1pPr>
              <a:defRPr lang="ru-RU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15" name="Дата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rtlCol="0" anchor="b"/>
          <a:lstStyle>
            <a:lvl1pPr algn="ctr">
              <a:defRPr lang="ru-RU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ru-RU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ru-RU" noProof="0" dirty="0"/>
              <a:t>Подзаголовок слайда</a:t>
            </a:r>
          </a:p>
        </p:txBody>
      </p:sp>
      <p:sp>
        <p:nvSpPr>
          <p:cNvPr id="12" name="Нижний колонтитул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14" name="Дата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7988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 rtlCol="0"/>
          <a:lstStyle>
            <a:lvl1pPr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41" name="Нижний колонтитул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42" name="Номер слайда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43" name="Дата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 rtlCol="0"/>
          <a:lstStyle>
            <a:lvl1pPr algn="ctr"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34" name="Текст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20" name="Нижний колонтитул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21" name="Номер слайда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22" name="Дата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6" name="Рисунок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7" name="Рисунок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8" name="Рисунок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13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 rtlCol="0"/>
          <a:lstStyle>
            <a:lvl1pPr algn="l"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58" name="Текст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57" name="Текст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64" name="Текст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63" name="Текст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67" name="Текст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66" name="Текст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22" name="Нижний колонтитул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23" name="Номер слайда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24" name="Дата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Рисунок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Рисунок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ru-RU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41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имущества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 rtlCol="0"/>
          <a:lstStyle>
            <a:lvl1pPr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lang="ru-RU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18" name="Нижний колонтитул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9" name="Номер слайда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20" name="Дата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23191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 rtlCol="0"/>
          <a:lstStyle>
            <a:lvl1pPr algn="ctr">
              <a:defRPr lang="ru-RU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505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-мод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 rtlCol="0"/>
          <a:lstStyle>
            <a:lvl1pPr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11" name="Текст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ru-RU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20" name="Нижний колонтитул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21" name="Номер слайда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22" name="Дата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23852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рыночных возможност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 rtlCol="0"/>
          <a:lstStyle>
            <a:lvl1pPr algn="ctr">
              <a:defRPr lang="ru-RU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ru-RU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13" name="Текст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Добавьте текст сюда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ru-RU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Добавьте текст сюда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ru-RU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заголовок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ru-RU" sz="1400" cap="none" spc="0" baseline="0">
                <a:solidFill>
                  <a:schemeClr val="bg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noProof="0" dirty="0"/>
              <a:t>Добавьте текст сюда</a:t>
            </a:r>
          </a:p>
        </p:txBody>
      </p:sp>
      <p:sp>
        <p:nvSpPr>
          <p:cNvPr id="20" name="Нижний колонтитул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21" name="Номер слайда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22" name="Дата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 dirty="0"/>
              <a:t>21 мая 20гг</a:t>
            </a:r>
          </a:p>
        </p:txBody>
      </p:sp>
    </p:spTree>
    <p:extLst>
      <p:ext uri="{BB962C8B-B14F-4D97-AF65-F5344CB8AC3E}">
        <p14:creationId xmlns:p14="http://schemas.microsoft.com/office/powerpoint/2010/main" val="307876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5">
            <a:extLst>
              <a:ext uri="{FF2B5EF4-FFF2-40B4-BE49-F238E27FC236}">
                <a16:creationId xmlns:a16="http://schemas.microsoft.com/office/drawing/2014/main" id="{710F293A-37AC-4A72-A56D-2A65F8EA2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9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/>
              <a:t>ЗАГОЛОВОК ПРЕЗЕНТАЦИИ</a:t>
            </a:r>
            <a:endParaRPr lang="ru-RU" b="1" dirty="0"/>
          </a:p>
        </p:txBody>
      </p:sp>
      <p:sp>
        <p:nvSpPr>
          <p:cNvPr id="14" name="Номер слайда 16">
            <a:extLst>
              <a:ext uri="{FF2B5EF4-FFF2-40B4-BE49-F238E27FC236}">
                <a16:creationId xmlns:a16="http://schemas.microsoft.com/office/drawing/2014/main" id="{EE0BB053-ED5B-47E1-ABB2-81509465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ru-RU" sz="1600">
                <a:solidFill>
                  <a:schemeClr val="accent6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 lang="ru-RU"/>
            </a:pPr>
            <a:fld id="{8D1FC6F8-0BCD-47E9-9C64-690771D9C143}" type="slidenum">
              <a:rPr lang="ru-RU" smtClean="0"/>
              <a:pPr>
                <a:defRPr lang="ru-RU"/>
              </a:pPr>
              <a:t>‹#›</a:t>
            </a:fld>
            <a:endParaRPr lang="ru-RU" dirty="0"/>
          </a:p>
        </p:txBody>
      </p:sp>
      <p:sp>
        <p:nvSpPr>
          <p:cNvPr id="15" name="Дата 14">
            <a:extLst>
              <a:ext uri="{FF2B5EF4-FFF2-40B4-BE49-F238E27FC236}">
                <a16:creationId xmlns:a16="http://schemas.microsoft.com/office/drawing/2014/main" id="{790B7F12-A295-4495-AE4A-7640863C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ru-RU" sz="900" b="1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ru-RU"/>
            </a:pPr>
            <a:r>
              <a:rPr lang="ru-RU" cap="all"/>
              <a:t>21 мая 20гг</a:t>
            </a:r>
            <a:endParaRPr lang="ru-RU" b="1" cap="all" dirty="0"/>
          </a:p>
        </p:txBody>
      </p:sp>
    </p:spTree>
    <p:extLst>
      <p:ext uri="{BB962C8B-B14F-4D97-AF65-F5344CB8AC3E}">
        <p14:creationId xmlns:p14="http://schemas.microsoft.com/office/powerpoint/2010/main" val="13223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ktopwallpapers.ru/other/download/266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06" y="597860"/>
            <a:ext cx="6116993" cy="309184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b="1" dirty="0"/>
              <a:t>Особенности юношеской любви. Культура межличностных взаимоотношений и проявления чувств. Основы полового и семейного воспитания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8D1462E-973D-4427-A664-EF751DF59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7806" y="3689701"/>
            <a:ext cx="4989628" cy="81602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РОДИТЕЛЬСКИЙ УНИВЕРСИТЕТ​</a:t>
            </a:r>
          </a:p>
        </p:txBody>
      </p:sp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39">
            <a:extLst>
              <a:ext uri="{FF2B5EF4-FFF2-40B4-BE49-F238E27FC236}">
                <a16:creationId xmlns:a16="http://schemas.microsoft.com/office/drawing/2014/main" id="{38FEDDED-CB8D-43EC-BAB6-6DB72148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799" y="690802"/>
            <a:ext cx="4936277" cy="57589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Обзор ТЕМЫ</a:t>
            </a:r>
          </a:p>
        </p:txBody>
      </p:sp>
      <p:sp>
        <p:nvSpPr>
          <p:cNvPr id="41" name="Заголовок 39">
            <a:extLst>
              <a:ext uri="{FF2B5EF4-FFF2-40B4-BE49-F238E27FC236}">
                <a16:creationId xmlns:a16="http://schemas.microsoft.com/office/drawing/2014/main" id="{28DD3DAB-A38B-6767-9D60-DFCA06D3A9C6}"/>
              </a:ext>
            </a:extLst>
          </p:cNvPr>
          <p:cNvSpPr txBox="1">
            <a:spLocks/>
          </p:cNvSpPr>
          <p:nvPr/>
        </p:nvSpPr>
        <p:spPr>
          <a:xfrm>
            <a:off x="3098799" y="2011758"/>
            <a:ext cx="8517467" cy="3390132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b="1" kern="1200" cap="all" spc="4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/>
              <a:t>Часть I. Особенности юношеской любви</a:t>
            </a:r>
          </a:p>
          <a:p>
            <a:endParaRPr lang="ru-RU" sz="2400" dirty="0"/>
          </a:p>
          <a:p>
            <a:r>
              <a:rPr lang="ru-RU" sz="2400" dirty="0"/>
              <a:t>Часть II. Культура межличностных взаимоотношений и проявления чувств.</a:t>
            </a:r>
          </a:p>
          <a:p>
            <a:endParaRPr lang="ru-RU" sz="2400" dirty="0"/>
          </a:p>
          <a:p>
            <a:r>
              <a:rPr lang="ru-RU" sz="2400" dirty="0"/>
              <a:t>Часть III. Основы полового и семейного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96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>
            <a:extLst>
              <a:ext uri="{FF2B5EF4-FFF2-40B4-BE49-F238E27FC236}">
                <a16:creationId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623" y="1433033"/>
            <a:ext cx="4579970" cy="131581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ПРИЗНАКИ подростковой влюбленности</a:t>
            </a:r>
          </a:p>
        </p:txBody>
      </p:sp>
      <p:sp>
        <p:nvSpPr>
          <p:cNvPr id="59" name="Текст 58">
            <a:extLst>
              <a:ext uri="{FF2B5EF4-FFF2-40B4-BE49-F238E27FC236}">
                <a16:creationId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4660" y="2747550"/>
            <a:ext cx="6300317" cy="287203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000" dirty="0"/>
              <a:t>Время пребывания ребенка дома.</a:t>
            </a:r>
          </a:p>
          <a:p>
            <a:pPr rtl="0"/>
            <a:r>
              <a:rPr lang="ru-RU" sz="2000" dirty="0"/>
              <a:t>Увеличение времени разговоров по телефону.</a:t>
            </a:r>
          </a:p>
          <a:p>
            <a:pPr rtl="0"/>
            <a:r>
              <a:rPr lang="ru-RU" sz="2000" dirty="0"/>
              <a:t>Просьба об увеличении объема карманных денег. </a:t>
            </a:r>
          </a:p>
          <a:p>
            <a:pPr rtl="0"/>
            <a:r>
              <a:rPr lang="ru-RU" sz="2000" dirty="0"/>
              <a:t>Изменение настроения.</a:t>
            </a:r>
          </a:p>
          <a:p>
            <a:pPr rtl="0"/>
            <a:r>
              <a:rPr lang="ru-RU" sz="2000" dirty="0"/>
              <a:t>Внешний вид подростка.</a:t>
            </a:r>
          </a:p>
          <a:p>
            <a:pPr rtl="0"/>
            <a:r>
              <a:rPr lang="ru-RU" sz="2000" dirty="0"/>
              <a:t>Появление контрацептивов.</a:t>
            </a:r>
          </a:p>
          <a:p>
            <a:pPr rtl="0"/>
            <a:r>
              <a:rPr lang="ru-RU" sz="2000" dirty="0"/>
              <a:t>(В КОМПЛЕКСЕ)</a:t>
            </a:r>
          </a:p>
        </p:txBody>
      </p:sp>
      <p:pic>
        <p:nvPicPr>
          <p:cNvPr id="5" name="Рисунок 4" descr="Изображение выглядит как небо, заход солнца, силуэт, восход солнца&#10;&#10;Автоматически созданное описание">
            <a:extLst>
              <a:ext uri="{FF2B5EF4-FFF2-40B4-BE49-F238E27FC236}">
                <a16:creationId xmlns:a16="http://schemas.microsoft.com/office/drawing/2014/main" id="{07853B33-39B7-BABF-7D00-D73638CCA2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163" r="181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423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F92EC24E-3E0A-471B-9A70-B29306D2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1675405"/>
            <a:ext cx="10803466" cy="562523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 dirty="0"/>
              <a:t>Типичные ОШИБОЧНЫЕ (провокационные) фразы</a:t>
            </a:r>
          </a:p>
        </p:txBody>
      </p:sp>
      <p:sp>
        <p:nvSpPr>
          <p:cNvPr id="12" name="Заголовок 23">
            <a:extLst>
              <a:ext uri="{FF2B5EF4-FFF2-40B4-BE49-F238E27FC236}">
                <a16:creationId xmlns:a16="http://schemas.microsoft.com/office/drawing/2014/main" id="{8E28EA9C-8DEB-F3B6-5361-564F3FD123FC}"/>
              </a:ext>
            </a:extLst>
          </p:cNvPr>
          <p:cNvSpPr txBox="1">
            <a:spLocks/>
          </p:cNvSpPr>
          <p:nvPr/>
        </p:nvSpPr>
        <p:spPr>
          <a:xfrm>
            <a:off x="3137870" y="2366621"/>
            <a:ext cx="5916260" cy="4491379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b="1" kern="1200" cap="all" spc="4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ТЫ должен учиться!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ТЫ должен думать о будущем!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ТЫ должен уважать старших!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Ты должен слушать родителей!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Ты лжец! Опять врешь!</a:t>
            </a:r>
          </a:p>
        </p:txBody>
      </p:sp>
    </p:spTree>
    <p:extLst>
      <p:ext uri="{BB962C8B-B14F-4D97-AF65-F5344CB8AC3E}">
        <p14:creationId xmlns:p14="http://schemas.microsoft.com/office/powerpoint/2010/main" val="201191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8A6AD16E-8FB5-4AC7-941E-313FBED6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533" y="1259911"/>
            <a:ext cx="6112934" cy="49230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7 принципов общения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A3F3E4C8-A3E9-4D1E-AAF8-A6C4EF21F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4533" y="1752211"/>
            <a:ext cx="5591387" cy="4005121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2800" dirty="0"/>
              <a:t>ПРИНЯТИЕ </a:t>
            </a:r>
          </a:p>
          <a:p>
            <a:pPr algn="r" rtl="0"/>
            <a:r>
              <a:rPr lang="ru-RU" sz="2800" dirty="0"/>
              <a:t>ЗНАЧИМОСТЬ</a:t>
            </a:r>
          </a:p>
          <a:p>
            <a:pPr algn="r" rtl="0"/>
            <a:r>
              <a:rPr lang="ru-RU" sz="2800" dirty="0"/>
              <a:t>ПРИЗНАНИЕ</a:t>
            </a:r>
          </a:p>
          <a:p>
            <a:pPr algn="r" rtl="0"/>
            <a:r>
              <a:rPr lang="ru-RU" sz="2800" dirty="0"/>
              <a:t>ЛЮБОВЬ </a:t>
            </a:r>
          </a:p>
          <a:p>
            <a:pPr algn="r" rtl="0"/>
            <a:r>
              <a:rPr lang="ru-RU" sz="2800" dirty="0"/>
              <a:t>ДОСТУПНОСТЬ</a:t>
            </a:r>
          </a:p>
          <a:p>
            <a:pPr algn="r" rtl="0"/>
            <a:r>
              <a:rPr lang="ru-RU" sz="2800" dirty="0"/>
              <a:t>ОТВЕТСТВЕННОСТЬ</a:t>
            </a:r>
          </a:p>
          <a:p>
            <a:pPr algn="r" rtl="0"/>
            <a:r>
              <a:rPr lang="ru-RU" sz="2800" dirty="0"/>
              <a:t>АВТОРИТЕТ</a:t>
            </a:r>
          </a:p>
        </p:txBody>
      </p:sp>
    </p:spTree>
    <p:extLst>
      <p:ext uri="{BB962C8B-B14F-4D97-AF65-F5344CB8AC3E}">
        <p14:creationId xmlns:p14="http://schemas.microsoft.com/office/powerpoint/2010/main" val="294603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34">
            <a:extLst>
              <a:ext uri="{FF2B5EF4-FFF2-40B4-BE49-F238E27FC236}">
                <a16:creationId xmlns:a16="http://schemas.microsoft.com/office/drawing/2014/main" id="{8ABCBBC9-D2F7-48B4-9184-C97F038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082" y="1791967"/>
            <a:ext cx="7323836" cy="74375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НЕГАТИВНЫЕ УСТАНОВКИ</a:t>
            </a:r>
          </a:p>
        </p:txBody>
      </p:sp>
      <p:sp>
        <p:nvSpPr>
          <p:cNvPr id="48" name="Текст 47">
            <a:extLst>
              <a:ext uri="{FF2B5EF4-FFF2-40B4-BE49-F238E27FC236}">
                <a16:creationId xmlns:a16="http://schemas.microsoft.com/office/drawing/2014/main" id="{341596F3-38C6-448D-A0C5-24A712679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69369" y="2404534"/>
            <a:ext cx="9266364" cy="3640666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2800" dirty="0"/>
              <a:t>Негативная установка</a:t>
            </a:r>
          </a:p>
          <a:p>
            <a:pPr rtl="0"/>
            <a:r>
              <a:rPr lang="ru-RU" sz="2800" dirty="0">
                <a:solidFill>
                  <a:schemeClr val="bg1"/>
                </a:solidFill>
              </a:rPr>
              <a:t>Аскетичная установка</a:t>
            </a:r>
          </a:p>
          <a:p>
            <a:pPr algn="r" rtl="0"/>
            <a:r>
              <a:rPr lang="ru-RU" sz="2800" dirty="0"/>
              <a:t>Потребительская установка</a:t>
            </a:r>
          </a:p>
          <a:p>
            <a:pPr rtl="0"/>
            <a:r>
              <a:rPr lang="ru-RU" sz="2800" dirty="0">
                <a:solidFill>
                  <a:schemeClr val="bg1"/>
                </a:solidFill>
              </a:rPr>
              <a:t>Собственническая установка</a:t>
            </a:r>
          </a:p>
          <a:p>
            <a:pPr algn="r" rtl="0"/>
            <a:r>
              <a:rPr lang="ru-RU" sz="2800" dirty="0"/>
              <a:t>Паническая установка</a:t>
            </a:r>
          </a:p>
          <a:p>
            <a:pPr rtl="0"/>
            <a:r>
              <a:rPr lang="ru-RU" sz="2800" dirty="0">
                <a:solidFill>
                  <a:schemeClr val="bg1"/>
                </a:solidFill>
              </a:rPr>
              <a:t>Безразличная установка</a:t>
            </a:r>
          </a:p>
          <a:p>
            <a:pPr algn="r" rtl="0"/>
            <a:r>
              <a:rPr lang="ru-RU" sz="2800" dirty="0"/>
              <a:t>Эгоистическая установка</a:t>
            </a:r>
          </a:p>
        </p:txBody>
      </p:sp>
    </p:spTree>
    <p:extLst>
      <p:ext uri="{BB962C8B-B14F-4D97-AF65-F5344CB8AC3E}">
        <p14:creationId xmlns:p14="http://schemas.microsoft.com/office/powerpoint/2010/main" val="408633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0" y="2260932"/>
            <a:ext cx="4989629" cy="238777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06944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8">
      <a:dk1>
        <a:sysClr val="windowText" lastClr="000000"/>
      </a:dk1>
      <a:lt1>
        <a:sysClr val="window" lastClr="FFFFFF"/>
      </a:lt1>
      <a:dk2>
        <a:srgbClr val="140A59"/>
      </a:dk2>
      <a:lt2>
        <a:srgbClr val="E7E6E6"/>
      </a:lt2>
      <a:accent1>
        <a:srgbClr val="2B0348"/>
      </a:accent1>
      <a:accent2>
        <a:srgbClr val="763788"/>
      </a:accent2>
      <a:accent3>
        <a:srgbClr val="EF050C"/>
      </a:accent3>
      <a:accent4>
        <a:srgbClr val="B01E4C"/>
      </a:accent4>
      <a:accent5>
        <a:srgbClr val="0565FA"/>
      </a:accent5>
      <a:accent6>
        <a:srgbClr val="0BE1FF"/>
      </a:accent6>
      <a:hlink>
        <a:srgbClr val="0563C1"/>
      </a:hlink>
      <a:folHlink>
        <a:srgbClr val="954F72"/>
      </a:folHlink>
    </a:clrScheme>
    <a:fontScheme name="Custom 15">
      <a:majorFont>
        <a:latin typeface="Century Gothic Bold"/>
        <a:ea typeface=""/>
        <a:cs typeface=""/>
      </a:majorFont>
      <a:minorFont>
        <a:latin typeface="Daytona Pro Light"/>
        <a:ea typeface="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3089DF1-5746-46EC-AE4D-E0FEEFA36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3B034D-ACEF-4C52-A048-622E130B9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D07AFA-56ED-494E-AC96-7D874BD7F8D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Футуристическая презентация в слайдах</Template>
  <TotalTime>0</TotalTime>
  <Words>149</Words>
  <Application>Microsoft Office PowerPoint</Application>
  <PresentationFormat>Широкоэкранный</PresentationFormat>
  <Paragraphs>50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Courier New</vt:lpstr>
      <vt:lpstr>Тема Office</vt:lpstr>
      <vt:lpstr>Особенности юношеской любви. Культура межличностных взаимоотношений и проявления чувств. Основы полового и семейного воспитания</vt:lpstr>
      <vt:lpstr>Обзор ТЕМЫ</vt:lpstr>
      <vt:lpstr>ПРИЗНАКИ подростковой влюбленности</vt:lpstr>
      <vt:lpstr>Типичные ОШИБОЧНЫЕ (провокационные) фразы</vt:lpstr>
      <vt:lpstr>7 принципов общения</vt:lpstr>
      <vt:lpstr>НЕГАТИВНЫЕ УСТАНОВКИ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2023-12-19T09:36:36Z</dcterms:created>
  <dcterms:modified xsi:type="dcterms:W3CDTF">2023-12-19T09:50:35Z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