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custDataLst>
    <p:tags r:id="rId13"/>
  </p:custData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6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89" d="100"/>
          <a:sy n="89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3EBAE9-56B5-4A09-8759-C529491C7B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70CC12-62A7-4932-8944-994495474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667F-DFCA-4097-99F2-0660D92FF9CA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14D262-7A89-4D1B-B04D-21F26D3F22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11D57E-FC0F-420A-AF65-DD9477BE4E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37E9-F9FB-45FC-BF4B-1DA4FA2234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524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fld id="{B2296617-7107-44DB-9B17-A9329F79EFBA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 rt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fld id="{1CC06776-B046-B547-9777-FBDFF889AF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>
            <a:extLst>
              <a:ext uri="{FF2B5EF4-FFF2-40B4-BE49-F238E27FC236}">
                <a16:creationId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>
            <a:extLst>
              <a:ext uri="{FF2B5EF4-FFF2-40B4-BE49-F238E27FC236}">
                <a16:creationId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>
            <a:extLst>
              <a:ext uri="{FF2B5EF4-FFF2-40B4-BE49-F238E27FC236}">
                <a16:creationId xmlns:a16="http://schemas.microsoft.com/office/drawing/2014/main" id="{B73D5283-5B8A-254B-A368-CC1DEFECB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>
            <a:extLst>
              <a:ext uri="{FF2B5EF4-FFF2-40B4-BE49-F238E27FC236}">
                <a16:creationId xmlns:a16="http://schemas.microsoft.com/office/drawing/2014/main" id="{31DFAFC4-B0AF-6B4E-AE3B-4BDC90176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3795" name="Номер слайда 3">
            <a:extLst>
              <a:ext uri="{FF2B5EF4-FFF2-40B4-BE49-F238E27FC236}">
                <a16:creationId xmlns:a16="http://schemas.microsoft.com/office/drawing/2014/main" id="{128FC941-B660-CE40-9D68-2EF9EEDF7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A227BED-0C80-5740-8084-17E8648A3BC5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733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537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521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39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>
            <a:extLst>
              <a:ext uri="{FF2B5EF4-FFF2-40B4-BE49-F238E27FC236}">
                <a16:creationId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>
            <a:extLst>
              <a:ext uri="{FF2B5EF4-FFF2-40B4-BE49-F238E27FC236}">
                <a16:creationId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62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 rtlCol="0"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 rtlCol="0"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6" name="Полилиния 7">
            <a:extLst>
              <a:ext uri="{FF2B5EF4-FFF2-40B4-BE49-F238E27FC236}">
                <a16:creationId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7">
            <a:extLst>
              <a:ext uri="{FF2B5EF4-FFF2-40B4-BE49-F238E27FC236}">
                <a16:creationId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7">
            <a:extLst>
              <a:ext uri="{FF2B5EF4-FFF2-40B4-BE49-F238E27FC236}">
                <a16:creationId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 rtlCol="0"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rtl="0"/>
            <a:r>
              <a:rPr lang="ru-RU" dirty="0">
                <a:latin typeface="+mj-lt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 rtlCol="0"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 rtlCol="0"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кл/процесс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Текст 4">
            <a:extLst>
              <a:ext uri="{FF2B5EF4-FFF2-40B4-BE49-F238E27FC236}">
                <a16:creationId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Изогнутая вверх стрелка 4">
            <a:extLst>
              <a:ext uri="{FF2B5EF4-FFF2-40B4-BE49-F238E27FC236}">
                <a16:creationId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Изогнутая вверх стрелка 40">
            <a:extLst>
              <a:ext uri="{FF2B5EF4-FFF2-40B4-BE49-F238E27FC236}">
                <a16:creationId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Изогнутая вверх стрелка 41">
            <a:extLst>
              <a:ext uri="{FF2B5EF4-FFF2-40B4-BE49-F238E27FC236}">
                <a16:creationId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 rtlCol="0"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rtlCol="0"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rtlCol="0"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rtlCol="0"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 rtlCol="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 rtlCol="0"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9" name="Текст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3" name="Текст 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7" name="Полилиния 7">
            <a:extLst>
              <a:ext uri="{FF2B5EF4-FFF2-40B4-BE49-F238E27FC236}">
                <a16:creationId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8" name="Полилиния 8">
            <a:extLst>
              <a:ext uri="{FF2B5EF4-FFF2-40B4-BE49-F238E27FC236}">
                <a16:creationId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9" name="Полилиния 9">
            <a:extLst>
              <a:ext uri="{FF2B5EF4-FFF2-40B4-BE49-F238E27FC236}">
                <a16:creationId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0" name="Полилиния 11">
            <a:extLst>
              <a:ext uri="{FF2B5EF4-FFF2-40B4-BE49-F238E27FC236}">
                <a16:creationId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1" name="Полилиния 9">
            <a:extLst>
              <a:ext uri="{FF2B5EF4-FFF2-40B4-BE49-F238E27FC236}">
                <a16:creationId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rtlCol="0"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пус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 rtlCol="0"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rtlCol="0"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олилиния 9">
            <a:extLst>
              <a:ext uri="{FF2B5EF4-FFF2-40B4-BE49-F238E27FC236}">
                <a16:creationId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олилиния 9">
            <a:extLst>
              <a:ext uri="{FF2B5EF4-FFF2-40B4-BE49-F238E27FC236}">
                <a16:creationId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онтуром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183CF7-6CD8-3441-9A59-3867AE608C2B}"/>
              </a:ext>
            </a:extLst>
          </p:cNvPr>
          <p:cNvSpPr/>
          <p:nvPr userDrawn="1"/>
        </p:nvSpPr>
        <p:spPr>
          <a:xfrm>
            <a:off x="541338" y="390525"/>
            <a:ext cx="11125200" cy="60975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CE3C0D-1B0D-3240-98E1-7C9A277F7935}"/>
              </a:ext>
            </a:extLst>
          </p:cNvPr>
          <p:cNvSpPr/>
          <p:nvPr userDrawn="1"/>
        </p:nvSpPr>
        <p:spPr>
          <a:xfrm>
            <a:off x="350361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0A5CAE6-CBA2-FC49-82F7-D847EBE3EA63}"/>
              </a:ext>
            </a:extLst>
          </p:cNvPr>
          <p:cNvSpPr/>
          <p:nvPr userDrawn="1"/>
        </p:nvSpPr>
        <p:spPr>
          <a:xfrm>
            <a:off x="36068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706A284-BA80-5F45-9123-71EE52CAA741}"/>
              </a:ext>
            </a:extLst>
          </p:cNvPr>
          <p:cNvSpPr/>
          <p:nvPr userDrawn="1"/>
        </p:nvSpPr>
        <p:spPr>
          <a:xfrm>
            <a:off x="339725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82EC0BD-2A54-9944-8ACD-EB06ED78EF06}"/>
              </a:ext>
            </a:extLst>
          </p:cNvPr>
          <p:cNvSpPr/>
          <p:nvPr userDrawn="1"/>
        </p:nvSpPr>
        <p:spPr>
          <a:xfrm>
            <a:off x="66040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5831615-C365-2446-B852-770DA000D06A}"/>
              </a:ext>
            </a:extLst>
          </p:cNvPr>
          <p:cNvSpPr/>
          <p:nvPr userDrawn="1"/>
        </p:nvSpPr>
        <p:spPr>
          <a:xfrm>
            <a:off x="6710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6AE0C90-A9C7-5F40-970E-C6FBCD1CF140}"/>
              </a:ext>
            </a:extLst>
          </p:cNvPr>
          <p:cNvSpPr/>
          <p:nvPr userDrawn="1"/>
        </p:nvSpPr>
        <p:spPr>
          <a:xfrm>
            <a:off x="6500813" y="2833688"/>
            <a:ext cx="58737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44AA589-0B05-9147-B459-2A8AA9F2728C}"/>
              </a:ext>
            </a:extLst>
          </p:cNvPr>
          <p:cNvSpPr/>
          <p:nvPr userDrawn="1"/>
        </p:nvSpPr>
        <p:spPr>
          <a:xfrm>
            <a:off x="9736138" y="2833688"/>
            <a:ext cx="61912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5604EB2-3996-1C46-9ACF-737F9705C921}"/>
              </a:ext>
            </a:extLst>
          </p:cNvPr>
          <p:cNvSpPr/>
          <p:nvPr userDrawn="1"/>
        </p:nvSpPr>
        <p:spPr>
          <a:xfrm>
            <a:off x="9842500" y="2833688"/>
            <a:ext cx="58738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B54A111-0E40-DA44-A4C5-EBD1069315F8}"/>
              </a:ext>
            </a:extLst>
          </p:cNvPr>
          <p:cNvSpPr/>
          <p:nvPr userDrawn="1"/>
        </p:nvSpPr>
        <p:spPr>
          <a:xfrm>
            <a:off x="9631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E7B3ADB-AC37-BD43-8F32-8D4149E461C0}"/>
              </a:ext>
            </a:extLst>
          </p:cNvPr>
          <p:cNvSpPr/>
          <p:nvPr userDrawn="1"/>
        </p:nvSpPr>
        <p:spPr>
          <a:xfrm>
            <a:off x="350361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7136EFC-543F-2C42-88D7-AD534D22CF48}"/>
              </a:ext>
            </a:extLst>
          </p:cNvPr>
          <p:cNvSpPr/>
          <p:nvPr userDrawn="1"/>
        </p:nvSpPr>
        <p:spPr>
          <a:xfrm>
            <a:off x="36068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93B2E69-5C75-564D-A308-D180A3903B23}"/>
              </a:ext>
            </a:extLst>
          </p:cNvPr>
          <p:cNvSpPr/>
          <p:nvPr userDrawn="1"/>
        </p:nvSpPr>
        <p:spPr>
          <a:xfrm>
            <a:off x="339725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D9FDF74-1C7F-334F-9A68-ADE646758E1C}"/>
              </a:ext>
            </a:extLst>
          </p:cNvPr>
          <p:cNvSpPr/>
          <p:nvPr userDrawn="1"/>
        </p:nvSpPr>
        <p:spPr>
          <a:xfrm>
            <a:off x="66040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E37FD00-9F73-C149-804D-E2BDEF046768}"/>
              </a:ext>
            </a:extLst>
          </p:cNvPr>
          <p:cNvSpPr/>
          <p:nvPr userDrawn="1"/>
        </p:nvSpPr>
        <p:spPr>
          <a:xfrm>
            <a:off x="6710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99D0A55-E8F8-824F-8E68-EAAA98F79FBD}"/>
              </a:ext>
            </a:extLst>
          </p:cNvPr>
          <p:cNvSpPr/>
          <p:nvPr userDrawn="1"/>
        </p:nvSpPr>
        <p:spPr>
          <a:xfrm>
            <a:off x="6500813" y="5505450"/>
            <a:ext cx="58737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B5C7976-0B8C-9E41-B9A3-D61BCC2CEBDD}"/>
              </a:ext>
            </a:extLst>
          </p:cNvPr>
          <p:cNvSpPr/>
          <p:nvPr userDrawn="1"/>
        </p:nvSpPr>
        <p:spPr>
          <a:xfrm>
            <a:off x="9736138" y="5505450"/>
            <a:ext cx="61912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60B51DC-FE13-4E49-A78C-BF5A2B9C6086}"/>
              </a:ext>
            </a:extLst>
          </p:cNvPr>
          <p:cNvSpPr/>
          <p:nvPr userDrawn="1"/>
        </p:nvSpPr>
        <p:spPr>
          <a:xfrm>
            <a:off x="9842500" y="5505450"/>
            <a:ext cx="58738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AFB3094-E1B9-CF47-B56B-50E35397FA31}"/>
              </a:ext>
            </a:extLst>
          </p:cNvPr>
          <p:cNvSpPr/>
          <p:nvPr userDrawn="1"/>
        </p:nvSpPr>
        <p:spPr>
          <a:xfrm>
            <a:off x="9631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89A109A-17E3-AE48-A89B-9166F226F9FA}"/>
              </a:ext>
            </a:extLst>
          </p:cNvPr>
          <p:cNvSpPr/>
          <p:nvPr userDrawn="1"/>
        </p:nvSpPr>
        <p:spPr>
          <a:xfrm>
            <a:off x="231140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B76505E-7264-034D-B57A-3F46EFB53CED}"/>
              </a:ext>
            </a:extLst>
          </p:cNvPr>
          <p:cNvSpPr/>
          <p:nvPr userDrawn="1"/>
        </p:nvSpPr>
        <p:spPr>
          <a:xfrm>
            <a:off x="541655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95A3A19-4E1E-A741-8BE9-432894F50D43}"/>
              </a:ext>
            </a:extLst>
          </p:cNvPr>
          <p:cNvSpPr/>
          <p:nvPr userDrawn="1"/>
        </p:nvSpPr>
        <p:spPr>
          <a:xfrm>
            <a:off x="231140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C067705-75FA-F043-AECC-2E157E73C1EE}"/>
              </a:ext>
            </a:extLst>
          </p:cNvPr>
          <p:cNvSpPr/>
          <p:nvPr userDrawn="1"/>
        </p:nvSpPr>
        <p:spPr>
          <a:xfrm>
            <a:off x="8545513" y="3659188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D266AD-9346-5D44-B70D-EC0556C9B06E}"/>
              </a:ext>
            </a:extLst>
          </p:cNvPr>
          <p:cNvSpPr/>
          <p:nvPr userDrawn="1"/>
        </p:nvSpPr>
        <p:spPr>
          <a:xfrm>
            <a:off x="541655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85E8EE4-C239-1743-880A-1AE574F4DE36}"/>
              </a:ext>
            </a:extLst>
          </p:cNvPr>
          <p:cNvSpPr/>
          <p:nvPr userDrawn="1"/>
        </p:nvSpPr>
        <p:spPr>
          <a:xfrm>
            <a:off x="8545513" y="836613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91409" y="3039142"/>
            <a:ext cx="6096000" cy="779719"/>
          </a:xfrm>
        </p:spPr>
        <p:txBody>
          <a:bodyPr rtlCol="0">
            <a:noAutofit/>
          </a:bodyPr>
          <a:lstStyle>
            <a:lvl1pPr marL="0" algn="ctr">
              <a:defRPr sz="3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2410691" y="1472944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5512424" y="1472944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8"/>
          </p:nvPr>
        </p:nvSpPr>
        <p:spPr>
          <a:xfrm>
            <a:off x="8644794" y="1472944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4"/>
          <p:cNvSpPr>
            <a:spLocks noGrp="1"/>
          </p:cNvSpPr>
          <p:nvPr>
            <p:ph type="body" sz="quarter" idx="21"/>
          </p:nvPr>
        </p:nvSpPr>
        <p:spPr>
          <a:xfrm>
            <a:off x="8644794" y="4294909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0"/>
          </p:nvPr>
        </p:nvSpPr>
        <p:spPr>
          <a:xfrm>
            <a:off x="5512424" y="4294909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19"/>
          </p:nvPr>
        </p:nvSpPr>
        <p:spPr>
          <a:xfrm>
            <a:off x="2410691" y="4294909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12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илиния 8">
            <a:extLst>
              <a:ext uri="{FF2B5EF4-FFF2-40B4-BE49-F238E27FC236}">
                <a16:creationId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8" name="Полилиния 9">
            <a:extLst>
              <a:ext uri="{FF2B5EF4-FFF2-40B4-BE49-F238E27FC236}">
                <a16:creationId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9" name="Полилиния 10">
            <a:extLst>
              <a:ext uri="{FF2B5EF4-FFF2-40B4-BE49-F238E27FC236}">
                <a16:creationId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0" name="Полилиния 11">
            <a:extLst>
              <a:ext uri="{FF2B5EF4-FFF2-40B4-BE49-F238E27FC236}">
                <a16:creationId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1" name="Полилиния 12">
            <a:extLst>
              <a:ext uri="{FF2B5EF4-FFF2-40B4-BE49-F238E27FC236}">
                <a16:creationId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2" name="Полилиния 13">
            <a:extLst>
              <a:ext uri="{FF2B5EF4-FFF2-40B4-BE49-F238E27FC236}">
                <a16:creationId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7">
            <a:extLst>
              <a:ext uri="{FF2B5EF4-FFF2-40B4-BE49-F238E27FC236}">
                <a16:creationId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0" name="Полилиния 8">
            <a:extLst>
              <a:ext uri="{FF2B5EF4-FFF2-40B4-BE49-F238E27FC236}">
                <a16:creationId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1" name="Полилиния 9">
            <a:extLst>
              <a:ext uri="{FF2B5EF4-FFF2-40B4-BE49-F238E27FC236}">
                <a16:creationId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2" name="Полилиния 10">
            <a:extLst>
              <a:ext uri="{FF2B5EF4-FFF2-40B4-BE49-F238E27FC236}">
                <a16:creationId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4" name="Полилиния 11">
            <a:extLst>
              <a:ext uri="{FF2B5EF4-FFF2-40B4-BE49-F238E27FC236}">
                <a16:creationId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9" name="Текст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3" name="Текст 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модуля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модуля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лилиния 8">
            <a:extLst>
              <a:ext uri="{FF2B5EF4-FFF2-40B4-BE49-F238E27FC236}">
                <a16:creationId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4" name="Полилиния 9">
            <a:extLst>
              <a:ext uri="{FF2B5EF4-FFF2-40B4-BE49-F238E27FC236}">
                <a16:creationId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5" name="Полилиния 10">
            <a:extLst>
              <a:ext uri="{FF2B5EF4-FFF2-40B4-BE49-F238E27FC236}">
                <a16:creationId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6" name="Полилиния 11">
            <a:extLst>
              <a:ext uri="{FF2B5EF4-FFF2-40B4-BE49-F238E27FC236}">
                <a16:creationId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 rtlCol="0"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093FEB98-CB2E-4ADA-B363-5C458A1FF31D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484B6B05-D73D-1A49-8C93-5682AA1886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>
            <a:extLst>
              <a:ext uri="{FF2B5EF4-FFF2-40B4-BE49-F238E27FC236}">
                <a16:creationId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1892808"/>
            <a:ext cx="4983163" cy="1037717"/>
          </a:xfrm>
        </p:spPr>
        <p:txBody>
          <a:bodyPr rtlCol="0"/>
          <a:lstStyle/>
          <a:p>
            <a:pPr rtl="0" eaLnBrk="1" hangingPunct="1"/>
            <a:r>
              <a:rPr lang="ru-RU" sz="3950" dirty="0"/>
              <a:t>Эмоции в жизни детей и подростков</a:t>
            </a:r>
          </a:p>
        </p:txBody>
      </p:sp>
      <p:sp>
        <p:nvSpPr>
          <p:cNvPr id="28674" name="Подзаголовок 3">
            <a:extLst>
              <a:ext uri="{FF2B5EF4-FFF2-40B4-BE49-F238E27FC236}">
                <a16:creationId xmlns:a16="http://schemas.microsoft.com/office/drawing/2014/main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3948113"/>
            <a:ext cx="4983163" cy="538162"/>
          </a:xfrm>
        </p:spPr>
        <p:txBody>
          <a:bodyPr rtlCol="0"/>
          <a:lstStyle/>
          <a:p>
            <a:pPr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ЧУО «Средняя школа «Конкорд»</a:t>
            </a:r>
          </a:p>
          <a:p>
            <a:pPr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Родительский университет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>
            <a:extLst>
              <a:ext uri="{FF2B5EF4-FFF2-40B4-BE49-F238E27FC236}">
                <a16:creationId xmlns:a16="http://schemas.microsoft.com/office/drawing/2014/main" id="{C8FF8349-7E8B-C34C-B27A-1B6029B397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6200000">
            <a:off x="-1669828" y="2936653"/>
            <a:ext cx="6096000" cy="956119"/>
          </a:xfrm>
        </p:spPr>
        <p:txBody>
          <a:bodyPr rtlCol="0"/>
          <a:lstStyle/>
          <a:p>
            <a:pPr rtl="0" eaLnBrk="1" hangingPunct="1"/>
            <a:r>
              <a:rPr lang="ru-RU" dirty="0"/>
              <a:t>Периоды формирования эмоций </a:t>
            </a:r>
          </a:p>
        </p:txBody>
      </p:sp>
      <p:sp>
        <p:nvSpPr>
          <p:cNvPr id="32770" name="Текст 2">
            <a:extLst>
              <a:ext uri="{FF2B5EF4-FFF2-40B4-BE49-F238E27FC236}">
                <a16:creationId xmlns:a16="http://schemas.microsoft.com/office/drawing/2014/main" id="{1114010C-3634-1B44-977D-17B3D44C12F9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2416175" y="1725613"/>
            <a:ext cx="2178050" cy="636587"/>
          </a:xfrm>
        </p:spPr>
        <p:txBody>
          <a:bodyPr rtlCol="0"/>
          <a:lstStyle/>
          <a:p>
            <a:pPr rtl="0" eaLnBrk="1" hangingPunct="1">
              <a:spcBef>
                <a:spcPct val="0"/>
              </a:spcBef>
            </a:pPr>
            <a:r>
              <a:rPr lang="ru-RU" altLang="en-US" sz="2000" dirty="0">
                <a:ea typeface="Glegoo" pitchFamily="2" charset="0"/>
              </a:rPr>
              <a:t>Младший подростковый возраст</a:t>
            </a:r>
          </a:p>
        </p:txBody>
      </p:sp>
      <p:sp>
        <p:nvSpPr>
          <p:cNvPr id="32771" name="Текст 3">
            <a:extLst>
              <a:ext uri="{FF2B5EF4-FFF2-40B4-BE49-F238E27FC236}">
                <a16:creationId xmlns:a16="http://schemas.microsoft.com/office/drawing/2014/main" id="{E6BADBB5-108D-E045-BD88-BFE4A66839FB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5530850" y="1697038"/>
            <a:ext cx="2179638" cy="636587"/>
          </a:xfrm>
        </p:spPr>
        <p:txBody>
          <a:bodyPr rtlCol="0"/>
          <a:lstStyle/>
          <a:p>
            <a:pPr rtl="0" eaLnBrk="1" hangingPunct="1">
              <a:spcBef>
                <a:spcPct val="0"/>
              </a:spcBef>
            </a:pPr>
            <a:r>
              <a:rPr lang="ru-RU" altLang="en-US" sz="2000" dirty="0">
                <a:ea typeface="Glegoo" pitchFamily="2" charset="0"/>
              </a:rPr>
              <a:t>Старший подростковый возраст</a:t>
            </a:r>
          </a:p>
        </p:txBody>
      </p:sp>
      <p:sp>
        <p:nvSpPr>
          <p:cNvPr id="32772" name="Текст 4">
            <a:extLst>
              <a:ext uri="{FF2B5EF4-FFF2-40B4-BE49-F238E27FC236}">
                <a16:creationId xmlns:a16="http://schemas.microsoft.com/office/drawing/2014/main" id="{59EA3EE8-3EE7-6D4A-9AAA-8845C68C4F39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>
          <a:xfrm>
            <a:off x="8656638" y="1641475"/>
            <a:ext cx="2179637" cy="636588"/>
          </a:xfrm>
        </p:spPr>
        <p:txBody>
          <a:bodyPr rtlCol="0"/>
          <a:lstStyle/>
          <a:p>
            <a:pPr rtl="0" eaLnBrk="1" hangingPunct="1">
              <a:spcBef>
                <a:spcPct val="0"/>
              </a:spcBef>
            </a:pPr>
            <a:r>
              <a:rPr lang="ru-RU" altLang="en-US" sz="2000" dirty="0">
                <a:ea typeface="Glegoo" pitchFamily="2" charset="0"/>
              </a:rPr>
              <a:t>Юношеский возраст</a:t>
            </a:r>
          </a:p>
        </p:txBody>
      </p:sp>
      <p:sp>
        <p:nvSpPr>
          <p:cNvPr id="32773" name="Текст 5">
            <a:extLst>
              <a:ext uri="{FF2B5EF4-FFF2-40B4-BE49-F238E27FC236}">
                <a16:creationId xmlns:a16="http://schemas.microsoft.com/office/drawing/2014/main" id="{4B4E83D9-EDE4-374C-834F-A46BFCB1618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2416175" y="4578350"/>
            <a:ext cx="2178050" cy="636588"/>
          </a:xfrm>
        </p:spPr>
        <p:txBody>
          <a:bodyPr rtlCol="0"/>
          <a:lstStyle/>
          <a:p>
            <a:pPr>
              <a:spcBef>
                <a:spcPct val="0"/>
              </a:spcBef>
            </a:pPr>
            <a:r>
              <a:rPr lang="ru-RU" altLang="en-US" sz="2000" dirty="0">
                <a:ea typeface="Glegoo" pitchFamily="2" charset="0"/>
              </a:rPr>
              <a:t>Раннее развитие</a:t>
            </a:r>
          </a:p>
          <a:p>
            <a:pPr rtl="0" eaLnBrk="1" hangingPunct="1">
              <a:spcBef>
                <a:spcPct val="0"/>
              </a:spcBef>
            </a:pPr>
            <a:endParaRPr lang="ru-RU" altLang="en-US" sz="2000" dirty="0">
              <a:ea typeface="Glegoo" pitchFamily="2" charset="0"/>
            </a:endParaRPr>
          </a:p>
        </p:txBody>
      </p:sp>
      <p:sp>
        <p:nvSpPr>
          <p:cNvPr id="32774" name="Текст 6">
            <a:extLst>
              <a:ext uri="{FF2B5EF4-FFF2-40B4-BE49-F238E27FC236}">
                <a16:creationId xmlns:a16="http://schemas.microsoft.com/office/drawing/2014/main" id="{7ED4706B-F41D-A444-800C-C9D922941213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>
          <a:xfrm>
            <a:off x="5530850" y="4510088"/>
            <a:ext cx="2179638" cy="636587"/>
          </a:xfrm>
        </p:spPr>
        <p:txBody>
          <a:bodyPr rtlCol="0"/>
          <a:lstStyle/>
          <a:p>
            <a:pPr rtl="0" eaLnBrk="1" hangingPunct="1">
              <a:spcBef>
                <a:spcPct val="0"/>
              </a:spcBef>
            </a:pPr>
            <a:r>
              <a:rPr lang="ru-RU" altLang="en-US" sz="2000" dirty="0">
                <a:ea typeface="Glegoo" pitchFamily="2" charset="0"/>
              </a:rPr>
              <a:t>Дошкольный возраст</a:t>
            </a:r>
          </a:p>
        </p:txBody>
      </p:sp>
      <p:sp>
        <p:nvSpPr>
          <p:cNvPr id="32775" name="Текст 7">
            <a:extLst>
              <a:ext uri="{FF2B5EF4-FFF2-40B4-BE49-F238E27FC236}">
                <a16:creationId xmlns:a16="http://schemas.microsoft.com/office/drawing/2014/main" id="{C39D8CF6-BEB0-0F4F-97A8-7C26E94815A0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>
          <a:xfrm>
            <a:off x="8656638" y="4537075"/>
            <a:ext cx="2179637" cy="636588"/>
          </a:xfrm>
        </p:spPr>
        <p:txBody>
          <a:bodyPr rtlCol="0"/>
          <a:lstStyle/>
          <a:p>
            <a:pPr rtl="0" eaLnBrk="1" hangingPunct="1">
              <a:spcBef>
                <a:spcPct val="0"/>
              </a:spcBef>
            </a:pPr>
            <a:r>
              <a:rPr lang="ru-RU" altLang="en-US" sz="2000" dirty="0">
                <a:ea typeface="Glegoo" pitchFamily="2" charset="0"/>
              </a:rPr>
              <a:t>Младший школьный возраст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 rtlCol="0"/>
          <a:lstStyle/>
          <a:p>
            <a:pPr rtl="0" eaLnBrk="1" hangingPunct="1"/>
            <a:r>
              <a:rPr lang="ru-RU" dirty="0"/>
              <a:t>Раннее развитие (от 0 до 3 лет)</a:t>
            </a:r>
          </a:p>
        </p:txBody>
      </p:sp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Особенности эмоций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D6605B-7EBE-94CA-A886-6FFC3EBF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811461"/>
            <a:ext cx="10979679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dirty="0"/>
              <a:t>1.Обусловлены в основном биологическими потребностями;</a:t>
            </a:r>
          </a:p>
          <a:p>
            <a:r>
              <a:rPr lang="ru-RU" sz="2800" dirty="0"/>
              <a:t>2.Направлены на самосохранение и удовлетворение базовых инстинктов;</a:t>
            </a:r>
          </a:p>
          <a:p>
            <a:r>
              <a:rPr lang="ru-RU" sz="2800" dirty="0"/>
              <a:t>3.Форимрование отношений к близким;</a:t>
            </a:r>
          </a:p>
          <a:p>
            <a:r>
              <a:rPr lang="ru-RU" sz="2800" dirty="0"/>
              <a:t>4.Первые социальные формы гнева – ревность, зависть;</a:t>
            </a:r>
          </a:p>
          <a:p>
            <a:r>
              <a:rPr lang="ru-RU" sz="2800" dirty="0"/>
              <a:t>5.Не развиваются в условиях эмоциональной депривации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 rtlCol="0"/>
          <a:lstStyle/>
          <a:p>
            <a:pPr rtl="0" eaLnBrk="1" hangingPunct="1"/>
            <a:r>
              <a:rPr lang="ru-RU" dirty="0"/>
              <a:t>Дошкольный возраст (от 4 до 7 лет)</a:t>
            </a:r>
          </a:p>
        </p:txBody>
      </p:sp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Особенности эмоций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D6605B-7EBE-94CA-A886-6FFC3EBF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811461"/>
            <a:ext cx="10979679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dirty="0"/>
              <a:t>1.Биологические потребности сохраняются;</a:t>
            </a:r>
          </a:p>
          <a:p>
            <a:r>
              <a:rPr lang="ru-RU" sz="2800" dirty="0"/>
              <a:t>2.Адаптация к оценке поведения со стороны окружающих (хорошо-плохо);</a:t>
            </a:r>
          </a:p>
          <a:p>
            <a:r>
              <a:rPr lang="ru-RU" sz="2800" dirty="0"/>
              <a:t>3.Уменьшение возбудимости эмоций;</a:t>
            </a:r>
          </a:p>
          <a:p>
            <a:r>
              <a:rPr lang="ru-RU" sz="2800" dirty="0"/>
              <a:t>4.Повышение устойчивости чувств;</a:t>
            </a:r>
          </a:p>
          <a:p>
            <a:r>
              <a:rPr lang="ru-RU" sz="2800" dirty="0"/>
              <a:t>5.Появление «социальных» эмоций: радость, стыд, страх, отвращение.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43960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115145" cy="584200"/>
          </a:xfrm>
        </p:spPr>
        <p:txBody>
          <a:bodyPr rtlCol="0"/>
          <a:lstStyle/>
          <a:p>
            <a:pPr rtl="0" eaLnBrk="1" hangingPunct="1"/>
            <a:r>
              <a:rPr lang="ru-RU" sz="4000" dirty="0"/>
              <a:t>Младший школьный возраст (от 7 до 10 лет)</a:t>
            </a:r>
          </a:p>
        </p:txBody>
      </p:sp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Особенности эмоций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D6605B-7EBE-94CA-A886-6FFC3EBF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811461"/>
            <a:ext cx="10979679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dirty="0"/>
              <a:t>1.Эмоции приобретают самостоятельное выражение в чувствах;</a:t>
            </a:r>
          </a:p>
          <a:p>
            <a:r>
              <a:rPr lang="ru-RU" sz="2800" dirty="0"/>
              <a:t>2.Переживания тесно связаны с новым этапом развития – школой;</a:t>
            </a:r>
          </a:p>
          <a:p>
            <a:r>
              <a:rPr lang="ru-RU" sz="2800" dirty="0"/>
              <a:t>3.Сильные проявления эмоций возникают при трудности в решении поставленных задач и при нехватки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15122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11199812" cy="584200"/>
          </a:xfrm>
        </p:spPr>
        <p:txBody>
          <a:bodyPr rtlCol="0"/>
          <a:lstStyle/>
          <a:p>
            <a:pPr rtl="0" eaLnBrk="1" hangingPunct="1"/>
            <a:r>
              <a:rPr lang="ru-RU" sz="3600" dirty="0"/>
              <a:t>Младший подростковый возраст (от 10 до 15 лет) </a:t>
            </a:r>
          </a:p>
        </p:txBody>
      </p:sp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Особенности эмоций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D6605B-7EBE-94CA-A886-6FFC3EBF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811461"/>
            <a:ext cx="10979679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dirty="0"/>
              <a:t>1.Совершенствование высших эмоций;</a:t>
            </a:r>
          </a:p>
          <a:p>
            <a:r>
              <a:rPr lang="ru-RU" sz="2400" dirty="0"/>
              <a:t>2.Улучшение вербального выражения эмоций;</a:t>
            </a:r>
          </a:p>
          <a:p>
            <a:r>
              <a:rPr lang="ru-RU" sz="2400" dirty="0"/>
              <a:t>3.Чувства становятся дифференцированными;</a:t>
            </a:r>
          </a:p>
          <a:p>
            <a:r>
              <a:rPr lang="ru-RU" sz="2400" dirty="0"/>
              <a:t>4.Появление критической оценки эмоциональных реакций;</a:t>
            </a:r>
          </a:p>
          <a:p>
            <a:r>
              <a:rPr lang="ru-RU" sz="2400" dirty="0"/>
              <a:t>5.Динамика свойств личности характеризуется возбудимостью и вспыльчивостью, обидчивостью, мнительностью.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123974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10979678" cy="584200"/>
          </a:xfrm>
        </p:spPr>
        <p:txBody>
          <a:bodyPr rtlCol="0"/>
          <a:lstStyle/>
          <a:p>
            <a:pPr rtl="0" eaLnBrk="1" hangingPunct="1"/>
            <a:r>
              <a:rPr lang="ru-RU" sz="3600" dirty="0"/>
              <a:t>Старший подростковый возраст (от 15 до 18 лет)</a:t>
            </a:r>
          </a:p>
        </p:txBody>
      </p:sp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Особенности эмоций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D6605B-7EBE-94CA-A886-6FFC3EBF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811461"/>
            <a:ext cx="10979679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dirty="0"/>
              <a:t>1.Завершение формирования высших эмоций (морально-нравственных, этических, эстетических);</a:t>
            </a:r>
          </a:p>
          <a:p>
            <a:r>
              <a:rPr lang="ru-RU" sz="2800" dirty="0"/>
              <a:t>2.Расширение круга предметов и явлений, вызывающих чувства;</a:t>
            </a:r>
          </a:p>
          <a:p>
            <a:r>
              <a:rPr lang="ru-RU" sz="2800" dirty="0"/>
              <a:t>3.Правятся интеллектуальной деятельностью;</a:t>
            </a:r>
          </a:p>
          <a:p>
            <a:r>
              <a:rPr lang="ru-RU" sz="2800" dirty="0"/>
              <a:t>4.Формируются навыки подавления внешних проявлений эмоций, мимических реакций и выразительных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368570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 rtlCol="0"/>
          <a:lstStyle/>
          <a:p>
            <a:pPr rtl="0" eaLnBrk="1" hangingPunct="1"/>
            <a:r>
              <a:rPr lang="ru-RU" dirty="0"/>
              <a:t>Юношеский возраст (от 18 до 22 лет)</a:t>
            </a:r>
          </a:p>
        </p:txBody>
      </p:sp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Особенности эмоций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D6605B-7EBE-94CA-A886-6FFC3EBF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811461"/>
            <a:ext cx="10979679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dirty="0"/>
              <a:t>1.Основной содержательной характеристикой эмоций является будущее;</a:t>
            </a:r>
          </a:p>
          <a:p>
            <a:r>
              <a:rPr lang="ru-RU" sz="2400" dirty="0"/>
              <a:t>2.Доминируют эмоции, связанные с ожиданием будущего;</a:t>
            </a:r>
          </a:p>
          <a:p>
            <a:r>
              <a:rPr lang="ru-RU" sz="2400" dirty="0"/>
              <a:t>3.Полное формирование высших человеческих эмоций;</a:t>
            </a:r>
          </a:p>
          <a:p>
            <a:r>
              <a:rPr lang="ru-RU" sz="2400" dirty="0"/>
              <a:t>4.Чувства становятся подвластными рассудку полностью. </a:t>
            </a:r>
          </a:p>
        </p:txBody>
      </p:sp>
    </p:spTree>
    <p:extLst>
      <p:ext uri="{BB962C8B-B14F-4D97-AF65-F5344CB8AC3E}">
        <p14:creationId xmlns:p14="http://schemas.microsoft.com/office/powerpoint/2010/main" val="362468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>
            <a:extLst>
              <a:ext uri="{FF2B5EF4-FFF2-40B4-BE49-F238E27FC236}">
                <a16:creationId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1892808"/>
            <a:ext cx="4983163" cy="1037717"/>
          </a:xfrm>
        </p:spPr>
        <p:txBody>
          <a:bodyPr rtlCol="0"/>
          <a:lstStyle/>
          <a:p>
            <a:pPr rtl="0" eaLnBrk="1" hangingPunct="1"/>
            <a:r>
              <a:rPr lang="ru-RU" sz="3950" dirty="0"/>
              <a:t>Спасибо за внимание!</a:t>
            </a:r>
          </a:p>
        </p:txBody>
      </p:sp>
      <p:sp>
        <p:nvSpPr>
          <p:cNvPr id="28674" name="Подзаголовок 3">
            <a:extLst>
              <a:ext uri="{FF2B5EF4-FFF2-40B4-BE49-F238E27FC236}">
                <a16:creationId xmlns:a16="http://schemas.microsoft.com/office/drawing/2014/main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3948113"/>
            <a:ext cx="4983163" cy="538162"/>
          </a:xfrm>
        </p:spPr>
        <p:txBody>
          <a:bodyPr rtlCol="0"/>
          <a:lstStyle/>
          <a:p>
            <a:pPr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ЧУО «Средняя школа «Конкорд»</a:t>
            </a:r>
          </a:p>
          <a:p>
            <a:pPr rtl="0" eaLnBrk="1" hangingPunct="1"/>
            <a:r>
              <a:rPr lang="ru-RU" altLang="en-US" dirty="0">
                <a:ea typeface="Glegoo" pitchFamily="2" charset="0"/>
                <a:cs typeface="Glegoo" pitchFamily="2" charset="0"/>
              </a:rPr>
              <a:t>Родительский университет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711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654311" id="{4616D933-D179-41C8-9F65-5E431E29B52D}" vid="{2F1BCA5B-C7FA-4797-B100-C4FCB016FC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слайды с бликами на фоне</Template>
  <TotalTime>19</TotalTime>
  <Words>373</Words>
  <Application>Microsoft Office PowerPoint</Application>
  <PresentationFormat>Широкоэкранный</PresentationFormat>
  <Paragraphs>60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Cantarell</vt:lpstr>
      <vt:lpstr>Тема Office</vt:lpstr>
      <vt:lpstr>Эмоции в жизни детей и подростков</vt:lpstr>
      <vt:lpstr>Периоды формирования эмоций </vt:lpstr>
      <vt:lpstr>Раннее развитие (от 0 до 3 лет)</vt:lpstr>
      <vt:lpstr>Дошкольный возраст (от 4 до 7 лет)</vt:lpstr>
      <vt:lpstr>Младший школьный возраст (от 7 до 10 лет)</vt:lpstr>
      <vt:lpstr>Младший подростковый возраст (от 10 до 15 лет) </vt:lpstr>
      <vt:lpstr>Старший подростковый возраст (от 15 до 18 лет)</vt:lpstr>
      <vt:lpstr>Юношеский возраст (от 18 до 22 лет)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в жизни детей и подростков</dc:title>
  <dc:creator>Роман Владимирович Гайдук</dc:creator>
  <cp:lastModifiedBy>Роман Владимирович Гайдук</cp:lastModifiedBy>
  <cp:revision>2</cp:revision>
  <dcterms:created xsi:type="dcterms:W3CDTF">2024-04-04T10:52:00Z</dcterms:created>
  <dcterms:modified xsi:type="dcterms:W3CDTF">2024-04-04T11:11:20Z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2018-08-10T18:04:48.7892668Z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